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7" r:id="rId5"/>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Drezner" initials="DD" lastIdx="1" clrIdx="0">
    <p:extLst>
      <p:ext uri="{19B8F6BF-5375-455C-9EA6-DF929625EA0E}">
        <p15:presenceInfo xmlns:p15="http://schemas.microsoft.com/office/powerpoint/2012/main" userId="S::DDrezner@cakebread.com::1a3bd2b7-b542-4b84-acf9-a48c7a77b3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C46"/>
    <a:srgbClr val="953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90"/>
    <p:restoredTop sz="94713"/>
  </p:normalViewPr>
  <p:slideViewPr>
    <p:cSldViewPr>
      <p:cViewPr>
        <p:scale>
          <a:sx n="90" d="100"/>
          <a:sy n="90" d="100"/>
        </p:scale>
        <p:origin x="2814"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30B64B8A-8AF0-4327-8812-F6DB012CB5C1}" type="datetimeFigureOut">
              <a:rPr lang="en-US" smtClean="0"/>
              <a:t>4/15/2025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9259733-B0B7-4E2B-8DB2-95E30F7E3346}" type="slidenum">
              <a:rPr lang="en-US" smtClean="0"/>
              <a:t>‹#›</a:t>
            </a:fld>
            <a:endParaRPr lang="en-US"/>
          </a:p>
        </p:txBody>
      </p:sp>
    </p:spTree>
    <p:extLst>
      <p:ext uri="{BB962C8B-B14F-4D97-AF65-F5344CB8AC3E}">
        <p14:creationId xmlns:p14="http://schemas.microsoft.com/office/powerpoint/2010/main" val="209714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259733-B0B7-4E2B-8DB2-95E30F7E3346}" type="slidenum">
              <a:rPr lang="en-US" smtClean="0"/>
              <a:t>1</a:t>
            </a:fld>
            <a:endParaRPr lang="en-US"/>
          </a:p>
        </p:txBody>
      </p:sp>
    </p:spTree>
    <p:extLst>
      <p:ext uri="{BB962C8B-B14F-4D97-AF65-F5344CB8AC3E}">
        <p14:creationId xmlns:p14="http://schemas.microsoft.com/office/powerpoint/2010/main" val="3786011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7772400" cy="10058400"/>
          </a:xfrm>
          <a:custGeom>
            <a:avLst/>
            <a:gdLst/>
            <a:ahLst/>
            <a:cxnLst/>
            <a:rect l="l" t="t" r="r" b="b"/>
            <a:pathLst>
              <a:path w="7772400" h="10058400">
                <a:moveTo>
                  <a:pt x="7772400" y="0"/>
                </a:moveTo>
                <a:lnTo>
                  <a:pt x="0" y="0"/>
                </a:lnTo>
                <a:lnTo>
                  <a:pt x="0" y="10058400"/>
                </a:lnTo>
                <a:lnTo>
                  <a:pt x="7772400" y="10058400"/>
                </a:lnTo>
                <a:lnTo>
                  <a:pt x="7772400" y="0"/>
                </a:lnTo>
                <a:close/>
              </a:path>
            </a:pathLst>
          </a:custGeom>
          <a:solidFill>
            <a:srgbClr val="FAF8EB"/>
          </a:solidFill>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277061275"/>
              </p:ext>
            </p:extLst>
          </p:nvPr>
        </p:nvGraphicFramePr>
        <p:xfrm>
          <a:off x="5206025" y="6911428"/>
          <a:ext cx="2108835" cy="2432861"/>
        </p:xfrm>
        <a:graphic>
          <a:graphicData uri="http://schemas.openxmlformats.org/drawingml/2006/table">
            <a:tbl>
              <a:tblPr firstRow="1">
                <a:tableStyleId>{2D5ABB26-0587-4C30-8999-92F81FD0307C}</a:tableStyleId>
              </a:tblPr>
              <a:tblGrid>
                <a:gridCol w="951230">
                  <a:extLst>
                    <a:ext uri="{9D8B030D-6E8A-4147-A177-3AD203B41FA5}">
                      <a16:colId xmlns:a16="http://schemas.microsoft.com/office/drawing/2014/main" val="20000"/>
                    </a:ext>
                  </a:extLst>
                </a:gridCol>
                <a:gridCol w="1157605">
                  <a:extLst>
                    <a:ext uri="{9D8B030D-6E8A-4147-A177-3AD203B41FA5}">
                      <a16:colId xmlns:a16="http://schemas.microsoft.com/office/drawing/2014/main" val="20001"/>
                    </a:ext>
                  </a:extLst>
                </a:gridCol>
              </a:tblGrid>
              <a:tr h="241215">
                <a:tc gridSpan="2">
                  <a:txBody>
                    <a:bodyPr/>
                    <a:lstStyle/>
                    <a:p>
                      <a:pPr marL="12065" algn="ctr">
                        <a:lnSpc>
                          <a:spcPts val="1090"/>
                        </a:lnSpc>
                      </a:pPr>
                      <a:r>
                        <a:rPr sz="1000" b="1" spc="75" dirty="0">
                          <a:solidFill>
                            <a:schemeClr val="accent2">
                              <a:lumMod val="75000"/>
                            </a:schemeClr>
                          </a:solidFill>
                          <a:latin typeface="Times New Roman"/>
                          <a:cs typeface="Times New Roman"/>
                        </a:rPr>
                        <a:t>NOTES</a:t>
                      </a:r>
                      <a:r>
                        <a:rPr sz="1000" b="1" spc="-155" dirty="0">
                          <a:solidFill>
                            <a:schemeClr val="accent2">
                              <a:lumMod val="60000"/>
                              <a:lumOff val="40000"/>
                            </a:schemeClr>
                          </a:solidFill>
                          <a:latin typeface="Times New Roman"/>
                          <a:cs typeface="Times New Roman"/>
                        </a:rPr>
                        <a:t> </a:t>
                      </a:r>
                      <a:endParaRPr sz="1000" dirty="0">
                        <a:solidFill>
                          <a:schemeClr val="accent2">
                            <a:lumMod val="60000"/>
                            <a:lumOff val="40000"/>
                          </a:schemeClr>
                        </a:solidFill>
                        <a:latin typeface="Times New Roman"/>
                        <a:cs typeface="Times New Roman"/>
                      </a:endParaRPr>
                    </a:p>
                  </a:txBody>
                  <a:tcPr marL="0" marR="0" marT="0" marB="0">
                    <a:solidFill>
                      <a:srgbClr val="FAF8EB"/>
                    </a:solidFill>
                  </a:tcPr>
                </a:tc>
                <a:tc hMerge="1">
                  <a:txBody>
                    <a:bodyPr/>
                    <a:lstStyle/>
                    <a:p>
                      <a:endParaRPr/>
                    </a:p>
                  </a:txBody>
                  <a:tcPr marL="0" marR="0" marT="0" marB="0"/>
                </a:tc>
                <a:extLst>
                  <a:ext uri="{0D108BD9-81ED-4DB2-BD59-A6C34878D82A}">
                    <a16:rowId xmlns:a16="http://schemas.microsoft.com/office/drawing/2014/main" val="10000"/>
                  </a:ext>
                </a:extLst>
              </a:tr>
              <a:tr h="325314">
                <a:tc>
                  <a:txBody>
                    <a:bodyPr/>
                    <a:lstStyle/>
                    <a:p>
                      <a:pPr marL="113664">
                        <a:lnSpc>
                          <a:spcPct val="100000"/>
                        </a:lnSpc>
                        <a:spcBef>
                          <a:spcPts val="595"/>
                        </a:spcBef>
                      </a:pPr>
                      <a:r>
                        <a:rPr sz="1000" spc="50" dirty="0">
                          <a:solidFill>
                            <a:srgbClr val="231F20"/>
                          </a:solidFill>
                          <a:latin typeface="Helvetica-Light"/>
                          <a:cs typeface="Helvetica-Light"/>
                        </a:rPr>
                        <a:t>ALCOHOL</a:t>
                      </a:r>
                      <a:endParaRPr sz="1000" dirty="0">
                        <a:latin typeface="Helvetica-Light"/>
                        <a:cs typeface="Helvetica-Light"/>
                      </a:endParaRPr>
                    </a:p>
                  </a:txBody>
                  <a:tcPr marL="0" marR="0" marT="75565" marB="0">
                    <a:lnB>
                      <a:noFill/>
                    </a:lnB>
                    <a:solidFill>
                      <a:srgbClr val="FAF8EB"/>
                    </a:solidFill>
                  </a:tcPr>
                </a:tc>
                <a:tc>
                  <a:txBody>
                    <a:bodyPr/>
                    <a:lstStyle/>
                    <a:p>
                      <a:pPr marR="43815" algn="ctr">
                        <a:lnSpc>
                          <a:spcPct val="100000"/>
                        </a:lnSpc>
                        <a:spcBef>
                          <a:spcPts val="595"/>
                        </a:spcBef>
                      </a:pPr>
                      <a:r>
                        <a:rPr lang="en-US" sz="1000" spc="50" dirty="0">
                          <a:solidFill>
                            <a:srgbClr val="231F20"/>
                          </a:solidFill>
                          <a:latin typeface="Helvetica-Light"/>
                          <a:cs typeface="Helvetica-Light"/>
                        </a:rPr>
                        <a:t>14.2%</a:t>
                      </a:r>
                      <a:endParaRPr sz="1000" dirty="0">
                        <a:latin typeface="Helvetica-Light"/>
                        <a:cs typeface="Helvetica-Light"/>
                      </a:endParaRPr>
                    </a:p>
                  </a:txBody>
                  <a:tcPr marL="0" marR="0" marT="75565" marB="0">
                    <a:lnB>
                      <a:noFill/>
                    </a:lnB>
                    <a:solidFill>
                      <a:srgbClr val="FAF8EB"/>
                    </a:solidFill>
                  </a:tcPr>
                </a:tc>
                <a:extLst>
                  <a:ext uri="{0D108BD9-81ED-4DB2-BD59-A6C34878D82A}">
                    <a16:rowId xmlns:a16="http://schemas.microsoft.com/office/drawing/2014/main" val="10001"/>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ACIDITY</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tc>
                  <a:txBody>
                    <a:bodyPr/>
                    <a:lstStyle/>
                    <a:p>
                      <a:pPr marL="87630">
                        <a:lnSpc>
                          <a:spcPct val="100000"/>
                        </a:lnSpc>
                        <a:spcBef>
                          <a:spcPts val="730"/>
                        </a:spcBef>
                      </a:pPr>
                      <a:r>
                        <a:rPr sz="1000" spc="80" dirty="0">
                          <a:solidFill>
                            <a:srgbClr val="231F20"/>
                          </a:solidFill>
                          <a:latin typeface="Helvetica-Light"/>
                          <a:cs typeface="Helvetica-Light"/>
                        </a:rPr>
                        <a:t> </a:t>
                      </a:r>
                      <a:r>
                        <a:rPr lang="en-US" sz="1000" spc="80" dirty="0">
                          <a:solidFill>
                            <a:srgbClr val="231F20"/>
                          </a:solidFill>
                          <a:latin typeface="Helvetica-Light"/>
                          <a:cs typeface="Helvetica-Light"/>
                        </a:rPr>
                        <a:t>0.66</a:t>
                      </a:r>
                      <a:r>
                        <a:rPr sz="1000" spc="40" dirty="0">
                          <a:solidFill>
                            <a:srgbClr val="231F20"/>
                          </a:solidFill>
                          <a:latin typeface="Helvetica-Light"/>
                          <a:cs typeface="Helvetica-Light"/>
                        </a:rPr>
                        <a:t>G/100</a:t>
                      </a:r>
                      <a:r>
                        <a:rPr sz="1000" spc="80" dirty="0">
                          <a:solidFill>
                            <a:srgbClr val="231F20"/>
                          </a:solidFill>
                          <a:latin typeface="Helvetica-Light"/>
                          <a:cs typeface="Helvetica-Light"/>
                        </a:rPr>
                        <a:t> </a:t>
                      </a:r>
                      <a:r>
                        <a:rPr sz="1000" spc="50" dirty="0">
                          <a:solidFill>
                            <a:srgbClr val="231F20"/>
                          </a:solidFill>
                          <a:latin typeface="Helvetica-Light"/>
                          <a:cs typeface="Helvetica-Light"/>
                        </a:rPr>
                        <a:t>ml</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extLst>
                  <a:ext uri="{0D108BD9-81ED-4DB2-BD59-A6C34878D82A}">
                    <a16:rowId xmlns:a16="http://schemas.microsoft.com/office/drawing/2014/main" val="10002"/>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PH</a:t>
                      </a:r>
                      <a:endParaRPr sz="100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rgbClr val="FAF8EB"/>
                    </a:solidFill>
                  </a:tcPr>
                </a:tc>
                <a:tc>
                  <a:txBody>
                    <a:bodyPr/>
                    <a:lstStyle/>
                    <a:p>
                      <a:pPr marR="93980" algn="ctr">
                        <a:lnSpc>
                          <a:spcPct val="100000"/>
                        </a:lnSpc>
                        <a:spcBef>
                          <a:spcPts val="730"/>
                        </a:spcBef>
                      </a:pPr>
                      <a:r>
                        <a:rPr lang="en-US" sz="1000" dirty="0">
                          <a:latin typeface="Helvetica-Light"/>
                          <a:cs typeface="Helvetica-Light"/>
                        </a:rPr>
                        <a:t>3.40</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rgbClr val="FAF8EB"/>
                    </a:solidFill>
                  </a:tcPr>
                </a:tc>
                <a:extLst>
                  <a:ext uri="{0D108BD9-81ED-4DB2-BD59-A6C34878D82A}">
                    <a16:rowId xmlns:a16="http://schemas.microsoft.com/office/drawing/2014/main" val="10003"/>
                  </a:ext>
                </a:extLst>
              </a:tr>
              <a:tr h="342068">
                <a:tc>
                  <a:txBody>
                    <a:bodyPr/>
                    <a:lstStyle/>
                    <a:p>
                      <a:pPr marL="113664">
                        <a:lnSpc>
                          <a:spcPct val="100000"/>
                        </a:lnSpc>
                        <a:spcBef>
                          <a:spcPts val="730"/>
                        </a:spcBef>
                      </a:pPr>
                      <a:r>
                        <a:rPr sz="1000" spc="50" dirty="0">
                          <a:solidFill>
                            <a:srgbClr val="231F20"/>
                          </a:solidFill>
                          <a:latin typeface="Helvetica-Light"/>
                          <a:cs typeface="Helvetica-Light"/>
                        </a:rPr>
                        <a:t>BOTTLE</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tc>
                  <a:txBody>
                    <a:bodyPr/>
                    <a:lstStyle/>
                    <a:p>
                      <a:pPr marR="93980" algn="ctr">
                        <a:lnSpc>
                          <a:spcPct val="100000"/>
                        </a:lnSpc>
                        <a:spcBef>
                          <a:spcPts val="730"/>
                        </a:spcBef>
                      </a:pPr>
                      <a:r>
                        <a:rPr lang="en-US" sz="1000" dirty="0">
                          <a:latin typeface="Helvetica-Light"/>
                          <a:cs typeface="Helvetica-Light"/>
                        </a:rPr>
                        <a:t>February 2025</a:t>
                      </a:r>
                      <a:endParaRPr sz="1000" dirty="0">
                        <a:latin typeface="Helvetica-Light"/>
                        <a:cs typeface="Helvetica-Light"/>
                      </a:endParaRPr>
                    </a:p>
                  </a:txBody>
                  <a:tcPr marL="0" marR="0" marT="92710" marB="0">
                    <a:lnL>
                      <a:noFill/>
                    </a:lnL>
                    <a:lnR>
                      <a:noFill/>
                    </a:lnR>
                    <a:lnT>
                      <a:noFill/>
                    </a:lnT>
                    <a:lnB>
                      <a:noFill/>
                    </a:lnB>
                    <a:lnTlToBr w="12700" cmpd="sng">
                      <a:noFill/>
                      <a:prstDash val="solid"/>
                    </a:lnTlToBr>
                    <a:lnBlToTr w="12700" cmpd="sng">
                      <a:noFill/>
                      <a:prstDash val="solid"/>
                    </a:lnBlToTr>
                    <a:solidFill>
                      <a:schemeClr val="accent2">
                        <a:lumMod val="75000"/>
                        <a:alpha val="34902"/>
                      </a:schemeClr>
                    </a:solidFill>
                  </a:tcPr>
                </a:tc>
                <a:extLst>
                  <a:ext uri="{0D108BD9-81ED-4DB2-BD59-A6C34878D82A}">
                    <a16:rowId xmlns:a16="http://schemas.microsoft.com/office/drawing/2014/main" val="10004"/>
                  </a:ext>
                </a:extLst>
              </a:tr>
              <a:tr h="840128">
                <a:tc>
                  <a:txBody>
                    <a:bodyPr/>
                    <a:lstStyle/>
                    <a:p>
                      <a:pPr marL="113664">
                        <a:lnSpc>
                          <a:spcPct val="100000"/>
                        </a:lnSpc>
                        <a:spcBef>
                          <a:spcPts val="730"/>
                        </a:spcBef>
                      </a:pPr>
                      <a:r>
                        <a:rPr lang="en-US" sz="1000" dirty="0">
                          <a:latin typeface="Helvetica-Light"/>
                          <a:cs typeface="Helvetica-Light"/>
                        </a:rPr>
                        <a:t>AGING</a:t>
                      </a:r>
                      <a:endParaRPr sz="1000" dirty="0">
                        <a:latin typeface="Helvetica-Light"/>
                        <a:cs typeface="Helvetica-Light"/>
                      </a:endParaRPr>
                    </a:p>
                  </a:txBody>
                  <a:tcPr marL="0" marR="0" marT="92710" marB="0">
                    <a:lnT>
                      <a:noFill/>
                    </a:lnT>
                    <a:noFill/>
                  </a:tcPr>
                </a:tc>
                <a:tc>
                  <a:txBody>
                    <a:bodyPr/>
                    <a:lstStyle/>
                    <a:p>
                      <a:pPr marL="0" marR="93980" lvl="0" indent="0" algn="ctr" defTabSz="914400" eaLnBrk="1" fontAlgn="auto" latinLnBrk="0" hangingPunct="1">
                        <a:lnSpc>
                          <a:spcPct val="100000"/>
                        </a:lnSpc>
                        <a:spcBef>
                          <a:spcPts val="730"/>
                        </a:spcBef>
                        <a:spcAft>
                          <a:spcPts val="0"/>
                        </a:spcAft>
                        <a:buClrTx/>
                        <a:buSzTx/>
                        <a:buFontTx/>
                        <a:buNone/>
                        <a:tabLst/>
                        <a:defRPr/>
                      </a:pPr>
                      <a:r>
                        <a:rPr lang="en-US" sz="1000" dirty="0">
                          <a:solidFill>
                            <a:schemeClr val="tx1"/>
                          </a:solidFill>
                          <a:effectLst/>
                          <a:latin typeface="Helvetica-Light"/>
                          <a:ea typeface="+mn-ea"/>
                          <a:cs typeface="+mn-cs"/>
                        </a:rPr>
                        <a:t>Aged 12 months in </a:t>
                      </a:r>
                      <a:br>
                        <a:rPr lang="en-US" sz="1000" dirty="0">
                          <a:latin typeface="Helvetica-Light"/>
                        </a:rPr>
                      </a:br>
                      <a:r>
                        <a:rPr lang="en-US" sz="1000" b="0" i="0" dirty="0">
                          <a:solidFill>
                            <a:schemeClr val="tx1"/>
                          </a:solidFill>
                          <a:effectLst/>
                          <a:latin typeface="Helvetica-Light"/>
                          <a:ea typeface="+mn-ea"/>
                          <a:cs typeface="+mn-cs"/>
                        </a:rPr>
                        <a:t>35% new French oak, 65% neutral French oak barrels</a:t>
                      </a:r>
                      <a:endParaRPr sz="1000" dirty="0">
                        <a:latin typeface="Helvetica-Light"/>
                        <a:cs typeface="Helvetica-Light"/>
                      </a:endParaRPr>
                    </a:p>
                  </a:txBody>
                  <a:tcPr marL="0" marR="0" marT="92710" marB="0">
                    <a:lnT>
                      <a:noFill/>
                    </a:lnT>
                    <a:noFill/>
                  </a:tcPr>
                </a:tc>
                <a:extLst>
                  <a:ext uri="{0D108BD9-81ED-4DB2-BD59-A6C34878D82A}">
                    <a16:rowId xmlns:a16="http://schemas.microsoft.com/office/drawing/2014/main" val="1366409893"/>
                  </a:ext>
                </a:extLst>
              </a:tr>
            </a:tbl>
          </a:graphicData>
        </a:graphic>
      </p:graphicFrame>
      <p:sp>
        <p:nvSpPr>
          <p:cNvPr id="4" name="object 4"/>
          <p:cNvSpPr/>
          <p:nvPr/>
        </p:nvSpPr>
        <p:spPr>
          <a:xfrm>
            <a:off x="221124" y="6849734"/>
            <a:ext cx="4901565" cy="2725910"/>
          </a:xfrm>
          <a:custGeom>
            <a:avLst/>
            <a:gdLst/>
            <a:ahLst/>
            <a:cxnLst/>
            <a:rect l="l" t="t" r="r" b="b"/>
            <a:pathLst>
              <a:path w="4901565" h="2743200">
                <a:moveTo>
                  <a:pt x="4901184" y="0"/>
                </a:moveTo>
                <a:lnTo>
                  <a:pt x="0" y="0"/>
                </a:lnTo>
                <a:lnTo>
                  <a:pt x="0" y="2743200"/>
                </a:lnTo>
                <a:lnTo>
                  <a:pt x="4901184" y="2743200"/>
                </a:lnTo>
                <a:lnTo>
                  <a:pt x="4901184" y="0"/>
                </a:lnTo>
                <a:close/>
              </a:path>
            </a:pathLst>
          </a:custGeom>
          <a:solidFill>
            <a:srgbClr val="953735">
              <a:alpha val="34902"/>
            </a:srgbClr>
          </a:solidFill>
        </p:spPr>
        <p:txBody>
          <a:bodyPr wrap="square" lIns="0" tIns="0" rIns="0" bIns="0" rtlCol="0"/>
          <a:lstStyle/>
          <a:p>
            <a:endParaRPr>
              <a:solidFill>
                <a:schemeClr val="accent2">
                  <a:lumMod val="75000"/>
                </a:schemeClr>
              </a:solidFill>
            </a:endParaRPr>
          </a:p>
        </p:txBody>
      </p:sp>
      <p:grpSp>
        <p:nvGrpSpPr>
          <p:cNvPr id="17" name="Group 16">
            <a:extLst>
              <a:ext uri="{FF2B5EF4-FFF2-40B4-BE49-F238E27FC236}">
                <a16:creationId xmlns:a16="http://schemas.microsoft.com/office/drawing/2014/main" id="{2F470142-A4A4-684D-804D-D08C4655B655}"/>
              </a:ext>
            </a:extLst>
          </p:cNvPr>
          <p:cNvGrpSpPr/>
          <p:nvPr/>
        </p:nvGrpSpPr>
        <p:grpSpPr>
          <a:xfrm>
            <a:off x="709231" y="561339"/>
            <a:ext cx="1317625" cy="989207"/>
            <a:chOff x="709231" y="561339"/>
            <a:chExt cx="1317625" cy="989207"/>
          </a:xfrm>
        </p:grpSpPr>
        <p:sp>
          <p:nvSpPr>
            <p:cNvPr id="6" name="object 6"/>
            <p:cNvSpPr/>
            <p:nvPr/>
          </p:nvSpPr>
          <p:spPr>
            <a:xfrm>
              <a:off x="709231" y="561339"/>
              <a:ext cx="1317625" cy="225425"/>
            </a:xfrm>
            <a:custGeom>
              <a:avLst/>
              <a:gdLst/>
              <a:ahLst/>
              <a:cxnLst/>
              <a:rect l="l" t="t" r="r" b="b"/>
              <a:pathLst>
                <a:path w="1317625" h="225425">
                  <a:moveTo>
                    <a:pt x="192481" y="179235"/>
                  </a:moveTo>
                  <a:lnTo>
                    <a:pt x="185432" y="173609"/>
                  </a:lnTo>
                  <a:lnTo>
                    <a:pt x="172631" y="190614"/>
                  </a:lnTo>
                  <a:lnTo>
                    <a:pt x="156819" y="202768"/>
                  </a:lnTo>
                  <a:lnTo>
                    <a:pt x="138264" y="210058"/>
                  </a:lnTo>
                  <a:lnTo>
                    <a:pt x="117233" y="212496"/>
                  </a:lnTo>
                  <a:lnTo>
                    <a:pt x="81114" y="204368"/>
                  </a:lnTo>
                  <a:lnTo>
                    <a:pt x="52768" y="182130"/>
                  </a:lnTo>
                  <a:lnTo>
                    <a:pt x="34251" y="149009"/>
                  </a:lnTo>
                  <a:lnTo>
                    <a:pt x="27622" y="108229"/>
                  </a:lnTo>
                  <a:lnTo>
                    <a:pt x="33159" y="74307"/>
                  </a:lnTo>
                  <a:lnTo>
                    <a:pt x="49136" y="50800"/>
                  </a:lnTo>
                  <a:lnTo>
                    <a:pt x="74574" y="37122"/>
                  </a:lnTo>
                  <a:lnTo>
                    <a:pt x="108496" y="32702"/>
                  </a:lnTo>
                  <a:lnTo>
                    <a:pt x="141947" y="36626"/>
                  </a:lnTo>
                  <a:lnTo>
                    <a:pt x="163271" y="47180"/>
                  </a:lnTo>
                  <a:lnTo>
                    <a:pt x="175031" y="62534"/>
                  </a:lnTo>
                  <a:lnTo>
                    <a:pt x="179793" y="80886"/>
                  </a:lnTo>
                  <a:lnTo>
                    <a:pt x="189661" y="80886"/>
                  </a:lnTo>
                  <a:lnTo>
                    <a:pt x="186563" y="30162"/>
                  </a:lnTo>
                  <a:lnTo>
                    <a:pt x="147383" y="22860"/>
                  </a:lnTo>
                  <a:lnTo>
                    <a:pt x="109905" y="20015"/>
                  </a:lnTo>
                  <a:lnTo>
                    <a:pt x="62534" y="26860"/>
                  </a:lnTo>
                  <a:lnTo>
                    <a:pt x="28105" y="46672"/>
                  </a:lnTo>
                  <a:lnTo>
                    <a:pt x="7099" y="78384"/>
                  </a:lnTo>
                  <a:lnTo>
                    <a:pt x="0" y="120904"/>
                  </a:lnTo>
                  <a:lnTo>
                    <a:pt x="8737" y="168706"/>
                  </a:lnTo>
                  <a:lnTo>
                    <a:pt x="32791" y="201041"/>
                  </a:lnTo>
                  <a:lnTo>
                    <a:pt x="68834" y="219379"/>
                  </a:lnTo>
                  <a:lnTo>
                    <a:pt x="113576" y="225171"/>
                  </a:lnTo>
                  <a:lnTo>
                    <a:pt x="127558" y="224688"/>
                  </a:lnTo>
                  <a:lnTo>
                    <a:pt x="141998" y="223227"/>
                  </a:lnTo>
                  <a:lnTo>
                    <a:pt x="156806" y="220776"/>
                  </a:lnTo>
                  <a:lnTo>
                    <a:pt x="171907" y="217284"/>
                  </a:lnTo>
                  <a:lnTo>
                    <a:pt x="192481" y="179235"/>
                  </a:lnTo>
                  <a:close/>
                </a:path>
                <a:path w="1317625" h="225425">
                  <a:moveTo>
                    <a:pt x="334835" y="211937"/>
                  </a:moveTo>
                  <a:lnTo>
                    <a:pt x="334721" y="205143"/>
                  </a:lnTo>
                  <a:lnTo>
                    <a:pt x="328028" y="203758"/>
                  </a:lnTo>
                  <a:lnTo>
                    <a:pt x="311721" y="200380"/>
                  </a:lnTo>
                  <a:lnTo>
                    <a:pt x="311721" y="154724"/>
                  </a:lnTo>
                  <a:lnTo>
                    <a:pt x="311683" y="117843"/>
                  </a:lnTo>
                  <a:lnTo>
                    <a:pt x="309372" y="102209"/>
                  </a:lnTo>
                  <a:lnTo>
                    <a:pt x="307035" y="98361"/>
                  </a:lnTo>
                  <a:lnTo>
                    <a:pt x="302844" y="91452"/>
                  </a:lnTo>
                  <a:lnTo>
                    <a:pt x="292938" y="85356"/>
                  </a:lnTo>
                  <a:lnTo>
                    <a:pt x="280441" y="83426"/>
                  </a:lnTo>
                  <a:lnTo>
                    <a:pt x="277063" y="83426"/>
                  </a:lnTo>
                  <a:lnTo>
                    <a:pt x="273392" y="83146"/>
                  </a:lnTo>
                  <a:lnTo>
                    <a:pt x="270294" y="84836"/>
                  </a:lnTo>
                  <a:lnTo>
                    <a:pt x="237045" y="103720"/>
                  </a:lnTo>
                  <a:lnTo>
                    <a:pt x="233667" y="105689"/>
                  </a:lnTo>
                  <a:lnTo>
                    <a:pt x="221818" y="112166"/>
                  </a:lnTo>
                  <a:lnTo>
                    <a:pt x="221462" y="118084"/>
                  </a:lnTo>
                  <a:lnTo>
                    <a:pt x="220421" y="134708"/>
                  </a:lnTo>
                  <a:lnTo>
                    <a:pt x="222389" y="135839"/>
                  </a:lnTo>
                  <a:lnTo>
                    <a:pt x="239293" y="132461"/>
                  </a:lnTo>
                  <a:lnTo>
                    <a:pt x="241833" y="131902"/>
                  </a:lnTo>
                  <a:lnTo>
                    <a:pt x="244373" y="132181"/>
                  </a:lnTo>
                  <a:lnTo>
                    <a:pt x="244348" y="131902"/>
                  </a:lnTo>
                  <a:lnTo>
                    <a:pt x="244094" y="128790"/>
                  </a:lnTo>
                  <a:lnTo>
                    <a:pt x="244906" y="117843"/>
                  </a:lnTo>
                  <a:lnTo>
                    <a:pt x="248881" y="108077"/>
                  </a:lnTo>
                  <a:lnTo>
                    <a:pt x="256451" y="101053"/>
                  </a:lnTo>
                  <a:lnTo>
                    <a:pt x="268046" y="98361"/>
                  </a:lnTo>
                  <a:lnTo>
                    <a:pt x="276479" y="99707"/>
                  </a:lnTo>
                  <a:lnTo>
                    <a:pt x="282663" y="104305"/>
                  </a:lnTo>
                  <a:lnTo>
                    <a:pt x="286473" y="112979"/>
                  </a:lnTo>
                  <a:lnTo>
                    <a:pt x="287769" y="126542"/>
                  </a:lnTo>
                  <a:lnTo>
                    <a:pt x="287769" y="147116"/>
                  </a:lnTo>
                  <a:lnTo>
                    <a:pt x="287769" y="154724"/>
                  </a:lnTo>
                  <a:lnTo>
                    <a:pt x="287769" y="195872"/>
                  </a:lnTo>
                  <a:lnTo>
                    <a:pt x="280212" y="200063"/>
                  </a:lnTo>
                  <a:lnTo>
                    <a:pt x="271741" y="204076"/>
                  </a:lnTo>
                  <a:lnTo>
                    <a:pt x="263321" y="207073"/>
                  </a:lnTo>
                  <a:lnTo>
                    <a:pt x="255930" y="208267"/>
                  </a:lnTo>
                  <a:lnTo>
                    <a:pt x="247929" y="207073"/>
                  </a:lnTo>
                  <a:lnTo>
                    <a:pt x="241414" y="203758"/>
                  </a:lnTo>
                  <a:lnTo>
                    <a:pt x="236982" y="198513"/>
                  </a:lnTo>
                  <a:lnTo>
                    <a:pt x="235356" y="191643"/>
                  </a:lnTo>
                  <a:lnTo>
                    <a:pt x="239903" y="179374"/>
                  </a:lnTo>
                  <a:lnTo>
                    <a:pt x="251841" y="170649"/>
                  </a:lnTo>
                  <a:lnTo>
                    <a:pt x="287769" y="154724"/>
                  </a:lnTo>
                  <a:lnTo>
                    <a:pt x="287769" y="147116"/>
                  </a:lnTo>
                  <a:lnTo>
                    <a:pt x="276733" y="150558"/>
                  </a:lnTo>
                  <a:lnTo>
                    <a:pt x="253174" y="158521"/>
                  </a:lnTo>
                  <a:lnTo>
                    <a:pt x="240703" y="162610"/>
                  </a:lnTo>
                  <a:lnTo>
                    <a:pt x="230555" y="166230"/>
                  </a:lnTo>
                  <a:lnTo>
                    <a:pt x="220599" y="172085"/>
                  </a:lnTo>
                  <a:lnTo>
                    <a:pt x="213004" y="181597"/>
                  </a:lnTo>
                  <a:lnTo>
                    <a:pt x="209994" y="196151"/>
                  </a:lnTo>
                  <a:lnTo>
                    <a:pt x="211734" y="205168"/>
                  </a:lnTo>
                  <a:lnTo>
                    <a:pt x="217081" y="214223"/>
                  </a:lnTo>
                  <a:lnTo>
                    <a:pt x="226288" y="221234"/>
                  </a:lnTo>
                  <a:lnTo>
                    <a:pt x="239585" y="224053"/>
                  </a:lnTo>
                  <a:lnTo>
                    <a:pt x="252818" y="222389"/>
                  </a:lnTo>
                  <a:lnTo>
                    <a:pt x="265125" y="217919"/>
                  </a:lnTo>
                  <a:lnTo>
                    <a:pt x="276631" y="211442"/>
                  </a:lnTo>
                  <a:lnTo>
                    <a:pt x="281127" y="208267"/>
                  </a:lnTo>
                  <a:lnTo>
                    <a:pt x="287489" y="203758"/>
                  </a:lnTo>
                  <a:lnTo>
                    <a:pt x="286639" y="221792"/>
                  </a:lnTo>
                  <a:lnTo>
                    <a:pt x="288620" y="224053"/>
                  </a:lnTo>
                  <a:lnTo>
                    <a:pt x="300240" y="220256"/>
                  </a:lnTo>
                  <a:lnTo>
                    <a:pt x="312039" y="216928"/>
                  </a:lnTo>
                  <a:lnTo>
                    <a:pt x="323684" y="214134"/>
                  </a:lnTo>
                  <a:lnTo>
                    <a:pt x="334835" y="211937"/>
                  </a:lnTo>
                  <a:close/>
                </a:path>
                <a:path w="1317625" h="225425">
                  <a:moveTo>
                    <a:pt x="415734" y="212483"/>
                  </a:moveTo>
                  <a:lnTo>
                    <a:pt x="391782" y="207695"/>
                  </a:lnTo>
                  <a:lnTo>
                    <a:pt x="391782" y="1968"/>
                  </a:lnTo>
                  <a:lnTo>
                    <a:pt x="385305" y="0"/>
                  </a:lnTo>
                  <a:lnTo>
                    <a:pt x="375767" y="3670"/>
                  </a:lnTo>
                  <a:lnTo>
                    <a:pt x="365048" y="6908"/>
                  </a:lnTo>
                  <a:lnTo>
                    <a:pt x="353949" y="9512"/>
                  </a:lnTo>
                  <a:lnTo>
                    <a:pt x="343306" y="11277"/>
                  </a:lnTo>
                  <a:lnTo>
                    <a:pt x="343306" y="19723"/>
                  </a:lnTo>
                  <a:lnTo>
                    <a:pt x="351485" y="19723"/>
                  </a:lnTo>
                  <a:lnTo>
                    <a:pt x="360222" y="21132"/>
                  </a:lnTo>
                  <a:lnTo>
                    <a:pt x="367830" y="24790"/>
                  </a:lnTo>
                  <a:lnTo>
                    <a:pt x="367830" y="207695"/>
                  </a:lnTo>
                  <a:lnTo>
                    <a:pt x="343877" y="212483"/>
                  </a:lnTo>
                  <a:lnTo>
                    <a:pt x="343877" y="220941"/>
                  </a:lnTo>
                  <a:lnTo>
                    <a:pt x="415734" y="220941"/>
                  </a:lnTo>
                  <a:lnTo>
                    <a:pt x="415734" y="212483"/>
                  </a:lnTo>
                  <a:close/>
                </a:path>
                <a:path w="1317625" h="225425">
                  <a:moveTo>
                    <a:pt x="500278" y="212763"/>
                  </a:moveTo>
                  <a:lnTo>
                    <a:pt x="496900" y="212204"/>
                  </a:lnTo>
                  <a:lnTo>
                    <a:pt x="494931" y="212204"/>
                  </a:lnTo>
                  <a:lnTo>
                    <a:pt x="491832" y="210223"/>
                  </a:lnTo>
                  <a:lnTo>
                    <a:pt x="472948" y="196011"/>
                  </a:lnTo>
                  <a:lnTo>
                    <a:pt x="455510" y="180124"/>
                  </a:lnTo>
                  <a:lnTo>
                    <a:pt x="421944" y="146824"/>
                  </a:lnTo>
                  <a:lnTo>
                    <a:pt x="465899" y="99758"/>
                  </a:lnTo>
                  <a:lnTo>
                    <a:pt x="490982" y="94970"/>
                  </a:lnTo>
                  <a:lnTo>
                    <a:pt x="490982" y="86512"/>
                  </a:lnTo>
                  <a:lnTo>
                    <a:pt x="420522" y="86512"/>
                  </a:lnTo>
                  <a:lnTo>
                    <a:pt x="420522" y="94970"/>
                  </a:lnTo>
                  <a:lnTo>
                    <a:pt x="445604" y="99758"/>
                  </a:lnTo>
                  <a:lnTo>
                    <a:pt x="397141" y="153301"/>
                  </a:lnTo>
                  <a:lnTo>
                    <a:pt x="397141" y="156692"/>
                  </a:lnTo>
                  <a:lnTo>
                    <a:pt x="467588" y="222910"/>
                  </a:lnTo>
                  <a:lnTo>
                    <a:pt x="475665" y="222135"/>
                  </a:lnTo>
                  <a:lnTo>
                    <a:pt x="483831" y="221513"/>
                  </a:lnTo>
                  <a:lnTo>
                    <a:pt x="492036" y="221094"/>
                  </a:lnTo>
                  <a:lnTo>
                    <a:pt x="500278" y="220941"/>
                  </a:lnTo>
                  <a:lnTo>
                    <a:pt x="500278" y="212763"/>
                  </a:lnTo>
                  <a:close/>
                </a:path>
                <a:path w="1317625" h="225425">
                  <a:moveTo>
                    <a:pt x="627684" y="187693"/>
                  </a:moveTo>
                  <a:lnTo>
                    <a:pt x="621487" y="181495"/>
                  </a:lnTo>
                  <a:lnTo>
                    <a:pt x="612749" y="190106"/>
                  </a:lnTo>
                  <a:lnTo>
                    <a:pt x="602957" y="197802"/>
                  </a:lnTo>
                  <a:lnTo>
                    <a:pt x="591997" y="203327"/>
                  </a:lnTo>
                  <a:lnTo>
                    <a:pt x="579767" y="205447"/>
                  </a:lnTo>
                  <a:lnTo>
                    <a:pt x="556348" y="200113"/>
                  </a:lnTo>
                  <a:lnTo>
                    <a:pt x="540537" y="185610"/>
                  </a:lnTo>
                  <a:lnTo>
                    <a:pt x="531583" y="164185"/>
                  </a:lnTo>
                  <a:lnTo>
                    <a:pt x="528764" y="138087"/>
                  </a:lnTo>
                  <a:lnTo>
                    <a:pt x="616686" y="138087"/>
                  </a:lnTo>
                  <a:lnTo>
                    <a:pt x="619506" y="137528"/>
                  </a:lnTo>
                  <a:lnTo>
                    <a:pt x="619506" y="129628"/>
                  </a:lnTo>
                  <a:lnTo>
                    <a:pt x="619506" y="126809"/>
                  </a:lnTo>
                  <a:lnTo>
                    <a:pt x="615619" y="110045"/>
                  </a:lnTo>
                  <a:lnTo>
                    <a:pt x="604862" y="96240"/>
                  </a:lnTo>
                  <a:lnTo>
                    <a:pt x="597293" y="91871"/>
                  </a:lnTo>
                  <a:lnTo>
                    <a:pt x="594995" y="90551"/>
                  </a:lnTo>
                  <a:lnTo>
                    <a:pt x="594995" y="129628"/>
                  </a:lnTo>
                  <a:lnTo>
                    <a:pt x="529336" y="129628"/>
                  </a:lnTo>
                  <a:lnTo>
                    <a:pt x="532447" y="115887"/>
                  </a:lnTo>
                  <a:lnTo>
                    <a:pt x="539483" y="103784"/>
                  </a:lnTo>
                  <a:lnTo>
                    <a:pt x="550100" y="95161"/>
                  </a:lnTo>
                  <a:lnTo>
                    <a:pt x="563994" y="91871"/>
                  </a:lnTo>
                  <a:lnTo>
                    <a:pt x="578624" y="94843"/>
                  </a:lnTo>
                  <a:lnTo>
                    <a:pt x="588479" y="102933"/>
                  </a:lnTo>
                  <a:lnTo>
                    <a:pt x="593839" y="114935"/>
                  </a:lnTo>
                  <a:lnTo>
                    <a:pt x="594995" y="129628"/>
                  </a:lnTo>
                  <a:lnTo>
                    <a:pt x="594995" y="90551"/>
                  </a:lnTo>
                  <a:lnTo>
                    <a:pt x="588606" y="86868"/>
                  </a:lnTo>
                  <a:lnTo>
                    <a:pt x="568210" y="83413"/>
                  </a:lnTo>
                  <a:lnTo>
                    <a:pt x="543814" y="88036"/>
                  </a:lnTo>
                  <a:lnTo>
                    <a:pt x="523938" y="101561"/>
                  </a:lnTo>
                  <a:lnTo>
                    <a:pt x="510552" y="123482"/>
                  </a:lnTo>
                  <a:lnTo>
                    <a:pt x="505650" y="153301"/>
                  </a:lnTo>
                  <a:lnTo>
                    <a:pt x="510514" y="183616"/>
                  </a:lnTo>
                  <a:lnTo>
                    <a:pt x="523836" y="205790"/>
                  </a:lnTo>
                  <a:lnTo>
                    <a:pt x="543699" y="219417"/>
                  </a:lnTo>
                  <a:lnTo>
                    <a:pt x="568210" y="224040"/>
                  </a:lnTo>
                  <a:lnTo>
                    <a:pt x="578142" y="223723"/>
                  </a:lnTo>
                  <a:lnTo>
                    <a:pt x="586117" y="222923"/>
                  </a:lnTo>
                  <a:lnTo>
                    <a:pt x="591769" y="221907"/>
                  </a:lnTo>
                  <a:lnTo>
                    <a:pt x="594715" y="220941"/>
                  </a:lnTo>
                  <a:lnTo>
                    <a:pt x="610082" y="205447"/>
                  </a:lnTo>
                  <a:lnTo>
                    <a:pt x="627684" y="187693"/>
                  </a:lnTo>
                  <a:close/>
                </a:path>
                <a:path w="1317625" h="225425">
                  <a:moveTo>
                    <a:pt x="770026" y="152184"/>
                  </a:moveTo>
                  <a:lnTo>
                    <a:pt x="766584" y="123012"/>
                  </a:lnTo>
                  <a:lnTo>
                    <a:pt x="756399" y="101422"/>
                  </a:lnTo>
                  <a:lnTo>
                    <a:pt x="739711" y="88023"/>
                  </a:lnTo>
                  <a:lnTo>
                    <a:pt x="716762" y="83426"/>
                  </a:lnTo>
                  <a:lnTo>
                    <a:pt x="712266" y="83426"/>
                  </a:lnTo>
                  <a:lnTo>
                    <a:pt x="708025" y="84264"/>
                  </a:lnTo>
                  <a:lnTo>
                    <a:pt x="703516" y="84823"/>
                  </a:lnTo>
                  <a:lnTo>
                    <a:pt x="680694" y="98920"/>
                  </a:lnTo>
                  <a:lnTo>
                    <a:pt x="683514" y="105117"/>
                  </a:lnTo>
                  <a:lnTo>
                    <a:pt x="689432" y="103149"/>
                  </a:lnTo>
                  <a:lnTo>
                    <a:pt x="695909" y="102019"/>
                  </a:lnTo>
                  <a:lnTo>
                    <a:pt x="736663" y="117906"/>
                  </a:lnTo>
                  <a:lnTo>
                    <a:pt x="746074" y="156413"/>
                  </a:lnTo>
                  <a:lnTo>
                    <a:pt x="744067" y="178854"/>
                  </a:lnTo>
                  <a:lnTo>
                    <a:pt x="737438" y="197739"/>
                  </a:lnTo>
                  <a:lnTo>
                    <a:pt x="725271" y="210743"/>
                  </a:lnTo>
                  <a:lnTo>
                    <a:pt x="706615" y="215595"/>
                  </a:lnTo>
                  <a:lnTo>
                    <a:pt x="693699" y="213106"/>
                  </a:lnTo>
                  <a:lnTo>
                    <a:pt x="684250" y="206222"/>
                  </a:lnTo>
                  <a:lnTo>
                    <a:pt x="678446" y="195859"/>
                  </a:lnTo>
                  <a:lnTo>
                    <a:pt x="676465" y="182905"/>
                  </a:lnTo>
                  <a:lnTo>
                    <a:pt x="676465" y="1981"/>
                  </a:lnTo>
                  <a:lnTo>
                    <a:pt x="669975" y="0"/>
                  </a:lnTo>
                  <a:lnTo>
                    <a:pt x="660450" y="3670"/>
                  </a:lnTo>
                  <a:lnTo>
                    <a:pt x="649732" y="6908"/>
                  </a:lnTo>
                  <a:lnTo>
                    <a:pt x="638632" y="9512"/>
                  </a:lnTo>
                  <a:lnTo>
                    <a:pt x="627989" y="11277"/>
                  </a:lnTo>
                  <a:lnTo>
                    <a:pt x="627989" y="19735"/>
                  </a:lnTo>
                  <a:lnTo>
                    <a:pt x="636168" y="19735"/>
                  </a:lnTo>
                  <a:lnTo>
                    <a:pt x="644893" y="21145"/>
                  </a:lnTo>
                  <a:lnTo>
                    <a:pt x="652513" y="24803"/>
                  </a:lnTo>
                  <a:lnTo>
                    <a:pt x="652513" y="167398"/>
                  </a:lnTo>
                  <a:lnTo>
                    <a:pt x="652183" y="181063"/>
                  </a:lnTo>
                  <a:lnTo>
                    <a:pt x="651344" y="194703"/>
                  </a:lnTo>
                  <a:lnTo>
                    <a:pt x="649122" y="222643"/>
                  </a:lnTo>
                  <a:lnTo>
                    <a:pt x="654202" y="224891"/>
                  </a:lnTo>
                  <a:lnTo>
                    <a:pt x="667156" y="214464"/>
                  </a:lnTo>
                  <a:lnTo>
                    <a:pt x="674344" y="218224"/>
                  </a:lnTo>
                  <a:lnTo>
                    <a:pt x="682129" y="221259"/>
                  </a:lnTo>
                  <a:lnTo>
                    <a:pt x="690181" y="223304"/>
                  </a:lnTo>
                  <a:lnTo>
                    <a:pt x="698157" y="224040"/>
                  </a:lnTo>
                  <a:lnTo>
                    <a:pt x="731024" y="218236"/>
                  </a:lnTo>
                  <a:lnTo>
                    <a:pt x="753325" y="202590"/>
                  </a:lnTo>
                  <a:lnTo>
                    <a:pt x="766013" y="179705"/>
                  </a:lnTo>
                  <a:lnTo>
                    <a:pt x="770026" y="152184"/>
                  </a:lnTo>
                  <a:close/>
                </a:path>
                <a:path w="1317625" h="225425">
                  <a:moveTo>
                    <a:pt x="888987" y="87934"/>
                  </a:moveTo>
                  <a:lnTo>
                    <a:pt x="881380" y="82296"/>
                  </a:lnTo>
                  <a:lnTo>
                    <a:pt x="875461" y="82296"/>
                  </a:lnTo>
                  <a:lnTo>
                    <a:pt x="864920" y="85420"/>
                  </a:lnTo>
                  <a:lnTo>
                    <a:pt x="855840" y="93179"/>
                  </a:lnTo>
                  <a:lnTo>
                    <a:pt x="848398" y="103098"/>
                  </a:lnTo>
                  <a:lnTo>
                    <a:pt x="842772" y="112725"/>
                  </a:lnTo>
                  <a:lnTo>
                    <a:pt x="837692" y="120624"/>
                  </a:lnTo>
                  <a:lnTo>
                    <a:pt x="837692" y="85394"/>
                  </a:lnTo>
                  <a:lnTo>
                    <a:pt x="831215" y="83426"/>
                  </a:lnTo>
                  <a:lnTo>
                    <a:pt x="821677" y="87083"/>
                  </a:lnTo>
                  <a:lnTo>
                    <a:pt x="810958" y="90322"/>
                  </a:lnTo>
                  <a:lnTo>
                    <a:pt x="799858" y="92925"/>
                  </a:lnTo>
                  <a:lnTo>
                    <a:pt x="789216" y="94691"/>
                  </a:lnTo>
                  <a:lnTo>
                    <a:pt x="789216" y="103149"/>
                  </a:lnTo>
                  <a:lnTo>
                    <a:pt x="797394" y="103149"/>
                  </a:lnTo>
                  <a:lnTo>
                    <a:pt x="806132" y="104559"/>
                  </a:lnTo>
                  <a:lnTo>
                    <a:pt x="813739" y="108216"/>
                  </a:lnTo>
                  <a:lnTo>
                    <a:pt x="813739" y="207695"/>
                  </a:lnTo>
                  <a:lnTo>
                    <a:pt x="787806" y="212496"/>
                  </a:lnTo>
                  <a:lnTo>
                    <a:pt x="787806" y="220941"/>
                  </a:lnTo>
                  <a:lnTo>
                    <a:pt x="867283" y="220941"/>
                  </a:lnTo>
                  <a:lnTo>
                    <a:pt x="867283" y="212496"/>
                  </a:lnTo>
                  <a:lnTo>
                    <a:pt x="837692" y="207695"/>
                  </a:lnTo>
                  <a:lnTo>
                    <a:pt x="837692" y="138938"/>
                  </a:lnTo>
                  <a:lnTo>
                    <a:pt x="840193" y="131559"/>
                  </a:lnTo>
                  <a:lnTo>
                    <a:pt x="846924" y="120269"/>
                  </a:lnTo>
                  <a:lnTo>
                    <a:pt x="856716" y="109931"/>
                  </a:lnTo>
                  <a:lnTo>
                    <a:pt x="868400" y="105410"/>
                  </a:lnTo>
                  <a:lnTo>
                    <a:pt x="872070" y="105410"/>
                  </a:lnTo>
                  <a:lnTo>
                    <a:pt x="878547" y="108508"/>
                  </a:lnTo>
                  <a:lnTo>
                    <a:pt x="881659" y="110756"/>
                  </a:lnTo>
                  <a:lnTo>
                    <a:pt x="885317" y="109905"/>
                  </a:lnTo>
                  <a:lnTo>
                    <a:pt x="888987" y="87934"/>
                  </a:lnTo>
                  <a:close/>
                </a:path>
                <a:path w="1317625" h="225425">
                  <a:moveTo>
                    <a:pt x="1025118" y="187693"/>
                  </a:moveTo>
                  <a:lnTo>
                    <a:pt x="1018921" y="181495"/>
                  </a:lnTo>
                  <a:lnTo>
                    <a:pt x="1010183" y="190106"/>
                  </a:lnTo>
                  <a:lnTo>
                    <a:pt x="1000391" y="197802"/>
                  </a:lnTo>
                  <a:lnTo>
                    <a:pt x="989431" y="203327"/>
                  </a:lnTo>
                  <a:lnTo>
                    <a:pt x="977214" y="205447"/>
                  </a:lnTo>
                  <a:lnTo>
                    <a:pt x="953782" y="200113"/>
                  </a:lnTo>
                  <a:lnTo>
                    <a:pt x="937971" y="185610"/>
                  </a:lnTo>
                  <a:lnTo>
                    <a:pt x="929017" y="164185"/>
                  </a:lnTo>
                  <a:lnTo>
                    <a:pt x="926198" y="138087"/>
                  </a:lnTo>
                  <a:lnTo>
                    <a:pt x="1014120" y="138087"/>
                  </a:lnTo>
                  <a:lnTo>
                    <a:pt x="1016952" y="137528"/>
                  </a:lnTo>
                  <a:lnTo>
                    <a:pt x="1016952" y="129628"/>
                  </a:lnTo>
                  <a:lnTo>
                    <a:pt x="1016952" y="126809"/>
                  </a:lnTo>
                  <a:lnTo>
                    <a:pt x="1013066" y="110045"/>
                  </a:lnTo>
                  <a:lnTo>
                    <a:pt x="1002296" y="96240"/>
                  </a:lnTo>
                  <a:lnTo>
                    <a:pt x="994727" y="91871"/>
                  </a:lnTo>
                  <a:lnTo>
                    <a:pt x="992428" y="90551"/>
                  </a:lnTo>
                  <a:lnTo>
                    <a:pt x="992428" y="129628"/>
                  </a:lnTo>
                  <a:lnTo>
                    <a:pt x="926769" y="129628"/>
                  </a:lnTo>
                  <a:lnTo>
                    <a:pt x="929881" y="115887"/>
                  </a:lnTo>
                  <a:lnTo>
                    <a:pt x="936904" y="103784"/>
                  </a:lnTo>
                  <a:lnTo>
                    <a:pt x="947534" y="95161"/>
                  </a:lnTo>
                  <a:lnTo>
                    <a:pt x="961428" y="91871"/>
                  </a:lnTo>
                  <a:lnTo>
                    <a:pt x="976058" y="94843"/>
                  </a:lnTo>
                  <a:lnTo>
                    <a:pt x="985913" y="102933"/>
                  </a:lnTo>
                  <a:lnTo>
                    <a:pt x="991273" y="114935"/>
                  </a:lnTo>
                  <a:lnTo>
                    <a:pt x="992428" y="129628"/>
                  </a:lnTo>
                  <a:lnTo>
                    <a:pt x="992428" y="90551"/>
                  </a:lnTo>
                  <a:lnTo>
                    <a:pt x="986040" y="86868"/>
                  </a:lnTo>
                  <a:lnTo>
                    <a:pt x="965657" y="83413"/>
                  </a:lnTo>
                  <a:lnTo>
                    <a:pt x="941260" y="88036"/>
                  </a:lnTo>
                  <a:lnTo>
                    <a:pt x="921385" y="101561"/>
                  </a:lnTo>
                  <a:lnTo>
                    <a:pt x="907999" y="123482"/>
                  </a:lnTo>
                  <a:lnTo>
                    <a:pt x="903097" y="153301"/>
                  </a:lnTo>
                  <a:lnTo>
                    <a:pt x="907961" y="183616"/>
                  </a:lnTo>
                  <a:lnTo>
                    <a:pt x="921270" y="205790"/>
                  </a:lnTo>
                  <a:lnTo>
                    <a:pt x="941146" y="219417"/>
                  </a:lnTo>
                  <a:lnTo>
                    <a:pt x="965657" y="224040"/>
                  </a:lnTo>
                  <a:lnTo>
                    <a:pt x="975575" y="223723"/>
                  </a:lnTo>
                  <a:lnTo>
                    <a:pt x="983551" y="222923"/>
                  </a:lnTo>
                  <a:lnTo>
                    <a:pt x="989190" y="221907"/>
                  </a:lnTo>
                  <a:lnTo>
                    <a:pt x="992149" y="220941"/>
                  </a:lnTo>
                  <a:lnTo>
                    <a:pt x="1007516" y="205447"/>
                  </a:lnTo>
                  <a:lnTo>
                    <a:pt x="1025118" y="187693"/>
                  </a:lnTo>
                  <a:close/>
                </a:path>
                <a:path w="1317625" h="225425">
                  <a:moveTo>
                    <a:pt x="1165199" y="211937"/>
                  </a:moveTo>
                  <a:lnTo>
                    <a:pt x="1165098" y="205143"/>
                  </a:lnTo>
                  <a:lnTo>
                    <a:pt x="1158392" y="203758"/>
                  </a:lnTo>
                  <a:lnTo>
                    <a:pt x="1142085" y="200380"/>
                  </a:lnTo>
                  <a:lnTo>
                    <a:pt x="1142085" y="154724"/>
                  </a:lnTo>
                  <a:lnTo>
                    <a:pt x="1142060" y="117843"/>
                  </a:lnTo>
                  <a:lnTo>
                    <a:pt x="1139736" y="102209"/>
                  </a:lnTo>
                  <a:lnTo>
                    <a:pt x="1137399" y="98361"/>
                  </a:lnTo>
                  <a:lnTo>
                    <a:pt x="1133221" y="91452"/>
                  </a:lnTo>
                  <a:lnTo>
                    <a:pt x="1123315" y="85356"/>
                  </a:lnTo>
                  <a:lnTo>
                    <a:pt x="1110818" y="83426"/>
                  </a:lnTo>
                  <a:lnTo>
                    <a:pt x="1107427" y="83426"/>
                  </a:lnTo>
                  <a:lnTo>
                    <a:pt x="1103757" y="83146"/>
                  </a:lnTo>
                  <a:lnTo>
                    <a:pt x="1100670" y="84836"/>
                  </a:lnTo>
                  <a:lnTo>
                    <a:pt x="1067409" y="103720"/>
                  </a:lnTo>
                  <a:lnTo>
                    <a:pt x="1064031" y="105689"/>
                  </a:lnTo>
                  <a:lnTo>
                    <a:pt x="1052195" y="112166"/>
                  </a:lnTo>
                  <a:lnTo>
                    <a:pt x="1050785" y="134708"/>
                  </a:lnTo>
                  <a:lnTo>
                    <a:pt x="1052753" y="135839"/>
                  </a:lnTo>
                  <a:lnTo>
                    <a:pt x="1069657" y="132461"/>
                  </a:lnTo>
                  <a:lnTo>
                    <a:pt x="1072197" y="131902"/>
                  </a:lnTo>
                  <a:lnTo>
                    <a:pt x="1074737" y="132181"/>
                  </a:lnTo>
                  <a:lnTo>
                    <a:pt x="1074712" y="131902"/>
                  </a:lnTo>
                  <a:lnTo>
                    <a:pt x="1074458" y="128790"/>
                  </a:lnTo>
                  <a:lnTo>
                    <a:pt x="1075270" y="117843"/>
                  </a:lnTo>
                  <a:lnTo>
                    <a:pt x="1079246" y="108077"/>
                  </a:lnTo>
                  <a:lnTo>
                    <a:pt x="1086815" y="101053"/>
                  </a:lnTo>
                  <a:lnTo>
                    <a:pt x="1098410" y="98361"/>
                  </a:lnTo>
                  <a:lnTo>
                    <a:pt x="1106843" y="99707"/>
                  </a:lnTo>
                  <a:lnTo>
                    <a:pt x="1113028" y="104305"/>
                  </a:lnTo>
                  <a:lnTo>
                    <a:pt x="1116838" y="112979"/>
                  </a:lnTo>
                  <a:lnTo>
                    <a:pt x="1118133" y="126542"/>
                  </a:lnTo>
                  <a:lnTo>
                    <a:pt x="1118133" y="147116"/>
                  </a:lnTo>
                  <a:lnTo>
                    <a:pt x="1118133" y="154724"/>
                  </a:lnTo>
                  <a:lnTo>
                    <a:pt x="1118133" y="195872"/>
                  </a:lnTo>
                  <a:lnTo>
                    <a:pt x="1110589" y="200063"/>
                  </a:lnTo>
                  <a:lnTo>
                    <a:pt x="1102106" y="204076"/>
                  </a:lnTo>
                  <a:lnTo>
                    <a:pt x="1093685" y="207073"/>
                  </a:lnTo>
                  <a:lnTo>
                    <a:pt x="1086294" y="208267"/>
                  </a:lnTo>
                  <a:lnTo>
                    <a:pt x="1078293" y="207073"/>
                  </a:lnTo>
                  <a:lnTo>
                    <a:pt x="1071778" y="203758"/>
                  </a:lnTo>
                  <a:lnTo>
                    <a:pt x="1067346" y="198513"/>
                  </a:lnTo>
                  <a:lnTo>
                    <a:pt x="1065720" y="191643"/>
                  </a:lnTo>
                  <a:lnTo>
                    <a:pt x="1070267" y="179374"/>
                  </a:lnTo>
                  <a:lnTo>
                    <a:pt x="1082205" y="170649"/>
                  </a:lnTo>
                  <a:lnTo>
                    <a:pt x="1118133" y="154724"/>
                  </a:lnTo>
                  <a:lnTo>
                    <a:pt x="1118133" y="147116"/>
                  </a:lnTo>
                  <a:lnTo>
                    <a:pt x="1107097" y="150558"/>
                  </a:lnTo>
                  <a:lnTo>
                    <a:pt x="1083538" y="158521"/>
                  </a:lnTo>
                  <a:lnTo>
                    <a:pt x="1071079" y="162610"/>
                  </a:lnTo>
                  <a:lnTo>
                    <a:pt x="1060932" y="166230"/>
                  </a:lnTo>
                  <a:lnTo>
                    <a:pt x="1050963" y="172085"/>
                  </a:lnTo>
                  <a:lnTo>
                    <a:pt x="1043381" y="181597"/>
                  </a:lnTo>
                  <a:lnTo>
                    <a:pt x="1040358" y="196151"/>
                  </a:lnTo>
                  <a:lnTo>
                    <a:pt x="1042111" y="205168"/>
                  </a:lnTo>
                  <a:lnTo>
                    <a:pt x="1047445" y="214223"/>
                  </a:lnTo>
                  <a:lnTo>
                    <a:pt x="1056652" y="221234"/>
                  </a:lnTo>
                  <a:lnTo>
                    <a:pt x="1069949" y="224053"/>
                  </a:lnTo>
                  <a:lnTo>
                    <a:pt x="1083183" y="222389"/>
                  </a:lnTo>
                  <a:lnTo>
                    <a:pt x="1095489" y="217919"/>
                  </a:lnTo>
                  <a:lnTo>
                    <a:pt x="1106995" y="211442"/>
                  </a:lnTo>
                  <a:lnTo>
                    <a:pt x="1111491" y="208267"/>
                  </a:lnTo>
                  <a:lnTo>
                    <a:pt x="1117854" y="203758"/>
                  </a:lnTo>
                  <a:lnTo>
                    <a:pt x="1117015" y="221792"/>
                  </a:lnTo>
                  <a:lnTo>
                    <a:pt x="1118984" y="224053"/>
                  </a:lnTo>
                  <a:lnTo>
                    <a:pt x="1130604" y="220256"/>
                  </a:lnTo>
                  <a:lnTo>
                    <a:pt x="1142415" y="216928"/>
                  </a:lnTo>
                  <a:lnTo>
                    <a:pt x="1154061" y="214134"/>
                  </a:lnTo>
                  <a:lnTo>
                    <a:pt x="1165199" y="211937"/>
                  </a:lnTo>
                  <a:close/>
                </a:path>
                <a:path w="1317625" h="225425">
                  <a:moveTo>
                    <a:pt x="1317409" y="203758"/>
                  </a:moveTo>
                  <a:lnTo>
                    <a:pt x="1300124" y="201777"/>
                  </a:lnTo>
                  <a:lnTo>
                    <a:pt x="1297686" y="201498"/>
                  </a:lnTo>
                  <a:lnTo>
                    <a:pt x="1295425" y="201498"/>
                  </a:lnTo>
                  <a:lnTo>
                    <a:pt x="1295425" y="91871"/>
                  </a:lnTo>
                  <a:lnTo>
                    <a:pt x="1295425" y="91033"/>
                  </a:lnTo>
                  <a:lnTo>
                    <a:pt x="1295425" y="1981"/>
                  </a:lnTo>
                  <a:lnTo>
                    <a:pt x="1288935" y="0"/>
                  </a:lnTo>
                  <a:lnTo>
                    <a:pt x="1279410" y="3670"/>
                  </a:lnTo>
                  <a:lnTo>
                    <a:pt x="1268691" y="6908"/>
                  </a:lnTo>
                  <a:lnTo>
                    <a:pt x="1257592" y="9512"/>
                  </a:lnTo>
                  <a:lnTo>
                    <a:pt x="1246949" y="11277"/>
                  </a:lnTo>
                  <a:lnTo>
                    <a:pt x="1246949" y="19735"/>
                  </a:lnTo>
                  <a:lnTo>
                    <a:pt x="1255115" y="19735"/>
                  </a:lnTo>
                  <a:lnTo>
                    <a:pt x="1263865" y="21145"/>
                  </a:lnTo>
                  <a:lnTo>
                    <a:pt x="1271473" y="24803"/>
                  </a:lnTo>
                  <a:lnTo>
                    <a:pt x="1271473" y="91033"/>
                  </a:lnTo>
                  <a:lnTo>
                    <a:pt x="1271473" y="122313"/>
                  </a:lnTo>
                  <a:lnTo>
                    <a:pt x="1271473" y="192481"/>
                  </a:lnTo>
                  <a:lnTo>
                    <a:pt x="1265072" y="197485"/>
                  </a:lnTo>
                  <a:lnTo>
                    <a:pt x="1257909" y="201612"/>
                  </a:lnTo>
                  <a:lnTo>
                    <a:pt x="1250264" y="204419"/>
                  </a:lnTo>
                  <a:lnTo>
                    <a:pt x="1242441" y="205447"/>
                  </a:lnTo>
                  <a:lnTo>
                    <a:pt x="1226058" y="200596"/>
                  </a:lnTo>
                  <a:lnTo>
                    <a:pt x="1212811" y="187337"/>
                  </a:lnTo>
                  <a:lnTo>
                    <a:pt x="1203960" y="167640"/>
                  </a:lnTo>
                  <a:lnTo>
                    <a:pt x="1200734" y="143446"/>
                  </a:lnTo>
                  <a:lnTo>
                    <a:pt x="1202702" y="125641"/>
                  </a:lnTo>
                  <a:lnTo>
                    <a:pt x="1209052" y="108991"/>
                  </a:lnTo>
                  <a:lnTo>
                    <a:pt x="1220470" y="96685"/>
                  </a:lnTo>
                  <a:lnTo>
                    <a:pt x="1237653" y="91871"/>
                  </a:lnTo>
                  <a:lnTo>
                    <a:pt x="1250302" y="94018"/>
                  </a:lnTo>
                  <a:lnTo>
                    <a:pt x="1261110" y="100114"/>
                  </a:lnTo>
                  <a:lnTo>
                    <a:pt x="1268641" y="109702"/>
                  </a:lnTo>
                  <a:lnTo>
                    <a:pt x="1271473" y="122313"/>
                  </a:lnTo>
                  <a:lnTo>
                    <a:pt x="1271473" y="91033"/>
                  </a:lnTo>
                  <a:lnTo>
                    <a:pt x="1265402" y="88417"/>
                  </a:lnTo>
                  <a:lnTo>
                    <a:pt x="1258049" y="85953"/>
                  </a:lnTo>
                  <a:lnTo>
                    <a:pt x="1249794" y="84137"/>
                  </a:lnTo>
                  <a:lnTo>
                    <a:pt x="1241031" y="83426"/>
                  </a:lnTo>
                  <a:lnTo>
                    <a:pt x="1215656" y="88277"/>
                  </a:lnTo>
                  <a:lnTo>
                    <a:pt x="1195273" y="102336"/>
                  </a:lnTo>
                  <a:lnTo>
                    <a:pt x="1181709" y="124917"/>
                  </a:lnTo>
                  <a:lnTo>
                    <a:pt x="1176782" y="155282"/>
                  </a:lnTo>
                  <a:lnTo>
                    <a:pt x="1180388" y="176961"/>
                  </a:lnTo>
                  <a:lnTo>
                    <a:pt x="1190663" y="199377"/>
                  </a:lnTo>
                  <a:lnTo>
                    <a:pt x="1206741" y="216941"/>
                  </a:lnTo>
                  <a:lnTo>
                    <a:pt x="1227785" y="224040"/>
                  </a:lnTo>
                  <a:lnTo>
                    <a:pt x="1238148" y="222186"/>
                  </a:lnTo>
                  <a:lnTo>
                    <a:pt x="1248892" y="217246"/>
                  </a:lnTo>
                  <a:lnTo>
                    <a:pt x="1260005" y="210134"/>
                  </a:lnTo>
                  <a:lnTo>
                    <a:pt x="1266444" y="205447"/>
                  </a:lnTo>
                  <a:lnTo>
                    <a:pt x="1271473" y="201777"/>
                  </a:lnTo>
                  <a:lnTo>
                    <a:pt x="1271473" y="222643"/>
                  </a:lnTo>
                  <a:lnTo>
                    <a:pt x="1273721" y="224040"/>
                  </a:lnTo>
                  <a:lnTo>
                    <a:pt x="1284554" y="220726"/>
                  </a:lnTo>
                  <a:lnTo>
                    <a:pt x="1295463" y="217589"/>
                  </a:lnTo>
                  <a:lnTo>
                    <a:pt x="1306423" y="214731"/>
                  </a:lnTo>
                  <a:lnTo>
                    <a:pt x="1317409" y="212204"/>
                  </a:lnTo>
                  <a:lnTo>
                    <a:pt x="1317409" y="203758"/>
                  </a:lnTo>
                  <a:close/>
                </a:path>
              </a:pathLst>
            </a:custGeom>
            <a:solidFill>
              <a:srgbClr val="232C46"/>
            </a:solidFill>
          </p:spPr>
          <p:txBody>
            <a:bodyPr wrap="square" lIns="0" tIns="0" rIns="0" bIns="0" rtlCol="0"/>
            <a:lstStyle/>
            <a:p>
              <a:endParaRPr/>
            </a:p>
          </p:txBody>
        </p:sp>
        <p:grpSp>
          <p:nvGrpSpPr>
            <p:cNvPr id="16" name="Group 15">
              <a:extLst>
                <a:ext uri="{FF2B5EF4-FFF2-40B4-BE49-F238E27FC236}">
                  <a16:creationId xmlns:a16="http://schemas.microsoft.com/office/drawing/2014/main" id="{85FEB657-7170-4549-BA02-B871C3681108}"/>
                </a:ext>
              </a:extLst>
            </p:cNvPr>
            <p:cNvGrpSpPr/>
            <p:nvPr/>
          </p:nvGrpSpPr>
          <p:grpSpPr>
            <a:xfrm>
              <a:off x="935155" y="858307"/>
              <a:ext cx="862841" cy="692239"/>
              <a:chOff x="935155" y="858307"/>
              <a:chExt cx="862841" cy="692239"/>
            </a:xfrm>
          </p:grpSpPr>
          <p:grpSp>
            <p:nvGrpSpPr>
              <p:cNvPr id="7" name="object 7"/>
              <p:cNvGrpSpPr/>
              <p:nvPr/>
            </p:nvGrpSpPr>
            <p:grpSpPr>
              <a:xfrm>
                <a:off x="935155" y="858307"/>
                <a:ext cx="855980" cy="225425"/>
                <a:chOff x="935155" y="858307"/>
                <a:chExt cx="855980" cy="225425"/>
              </a:xfrm>
            </p:grpSpPr>
            <p:pic>
              <p:nvPicPr>
                <p:cNvPr id="8" name="object 8"/>
                <p:cNvPicPr/>
                <p:nvPr/>
              </p:nvPicPr>
              <p:blipFill>
                <a:blip r:embed="rId3" cstate="print"/>
                <a:stretch>
                  <a:fillRect/>
                </a:stretch>
              </p:blipFill>
              <p:spPr>
                <a:xfrm>
                  <a:off x="935155" y="878315"/>
                  <a:ext cx="192481" cy="205155"/>
                </a:xfrm>
                <a:prstGeom prst="rect">
                  <a:avLst/>
                </a:prstGeom>
              </p:spPr>
            </p:pic>
            <p:sp>
              <p:nvSpPr>
                <p:cNvPr id="9" name="object 9"/>
                <p:cNvSpPr/>
                <p:nvPr/>
              </p:nvSpPr>
              <p:spPr>
                <a:xfrm>
                  <a:off x="1147394" y="858316"/>
                  <a:ext cx="643255" cy="224154"/>
                </a:xfrm>
                <a:custGeom>
                  <a:avLst/>
                  <a:gdLst/>
                  <a:ahLst/>
                  <a:cxnLst/>
                  <a:rect l="l" t="t" r="r" b="b"/>
                  <a:pathLst>
                    <a:path w="643255" h="224155">
                      <a:moveTo>
                        <a:pt x="122034" y="187693"/>
                      </a:moveTo>
                      <a:lnTo>
                        <a:pt x="115836" y="181495"/>
                      </a:lnTo>
                      <a:lnTo>
                        <a:pt x="107099" y="190106"/>
                      </a:lnTo>
                      <a:lnTo>
                        <a:pt x="97307" y="197802"/>
                      </a:lnTo>
                      <a:lnTo>
                        <a:pt x="86347" y="203327"/>
                      </a:lnTo>
                      <a:lnTo>
                        <a:pt x="74117" y="205447"/>
                      </a:lnTo>
                      <a:lnTo>
                        <a:pt x="50698" y="200113"/>
                      </a:lnTo>
                      <a:lnTo>
                        <a:pt x="34886" y="185610"/>
                      </a:lnTo>
                      <a:lnTo>
                        <a:pt x="25933" y="164185"/>
                      </a:lnTo>
                      <a:lnTo>
                        <a:pt x="23114" y="138087"/>
                      </a:lnTo>
                      <a:lnTo>
                        <a:pt x="111036" y="138087"/>
                      </a:lnTo>
                      <a:lnTo>
                        <a:pt x="113855" y="137528"/>
                      </a:lnTo>
                      <a:lnTo>
                        <a:pt x="113855" y="129628"/>
                      </a:lnTo>
                      <a:lnTo>
                        <a:pt x="113855" y="126809"/>
                      </a:lnTo>
                      <a:lnTo>
                        <a:pt x="109969" y="110032"/>
                      </a:lnTo>
                      <a:lnTo>
                        <a:pt x="99199" y="96227"/>
                      </a:lnTo>
                      <a:lnTo>
                        <a:pt x="91630" y="91871"/>
                      </a:lnTo>
                      <a:lnTo>
                        <a:pt x="89344" y="90563"/>
                      </a:lnTo>
                      <a:lnTo>
                        <a:pt x="89344" y="129628"/>
                      </a:lnTo>
                      <a:lnTo>
                        <a:pt x="23685" y="129628"/>
                      </a:lnTo>
                      <a:lnTo>
                        <a:pt x="26797" y="115887"/>
                      </a:lnTo>
                      <a:lnTo>
                        <a:pt x="33820" y="103771"/>
                      </a:lnTo>
                      <a:lnTo>
                        <a:pt x="44450" y="95148"/>
                      </a:lnTo>
                      <a:lnTo>
                        <a:pt x="58343" y="91871"/>
                      </a:lnTo>
                      <a:lnTo>
                        <a:pt x="72974" y="94830"/>
                      </a:lnTo>
                      <a:lnTo>
                        <a:pt x="82816" y="102920"/>
                      </a:lnTo>
                      <a:lnTo>
                        <a:pt x="88176" y="114922"/>
                      </a:lnTo>
                      <a:lnTo>
                        <a:pt x="89344" y="129628"/>
                      </a:lnTo>
                      <a:lnTo>
                        <a:pt x="89344" y="90563"/>
                      </a:lnTo>
                      <a:lnTo>
                        <a:pt x="82943" y="86855"/>
                      </a:lnTo>
                      <a:lnTo>
                        <a:pt x="62560" y="83413"/>
                      </a:lnTo>
                      <a:lnTo>
                        <a:pt x="38163" y="88023"/>
                      </a:lnTo>
                      <a:lnTo>
                        <a:pt x="18288" y="101549"/>
                      </a:lnTo>
                      <a:lnTo>
                        <a:pt x="4902" y="123482"/>
                      </a:lnTo>
                      <a:lnTo>
                        <a:pt x="0" y="153314"/>
                      </a:lnTo>
                      <a:lnTo>
                        <a:pt x="4864" y="183616"/>
                      </a:lnTo>
                      <a:lnTo>
                        <a:pt x="18173" y="205790"/>
                      </a:lnTo>
                      <a:lnTo>
                        <a:pt x="38049" y="219405"/>
                      </a:lnTo>
                      <a:lnTo>
                        <a:pt x="62560" y="224040"/>
                      </a:lnTo>
                      <a:lnTo>
                        <a:pt x="72491" y="223710"/>
                      </a:lnTo>
                      <a:lnTo>
                        <a:pt x="80467" y="222910"/>
                      </a:lnTo>
                      <a:lnTo>
                        <a:pt x="86106" y="221894"/>
                      </a:lnTo>
                      <a:lnTo>
                        <a:pt x="89065" y="220941"/>
                      </a:lnTo>
                      <a:lnTo>
                        <a:pt x="104432" y="205447"/>
                      </a:lnTo>
                      <a:lnTo>
                        <a:pt x="122034" y="187693"/>
                      </a:lnTo>
                      <a:close/>
                    </a:path>
                    <a:path w="643255" h="224155">
                      <a:moveTo>
                        <a:pt x="207429" y="212483"/>
                      </a:moveTo>
                      <a:lnTo>
                        <a:pt x="179819" y="207695"/>
                      </a:lnTo>
                      <a:lnTo>
                        <a:pt x="179819" y="1968"/>
                      </a:lnTo>
                      <a:lnTo>
                        <a:pt x="173329" y="0"/>
                      </a:lnTo>
                      <a:lnTo>
                        <a:pt x="163804" y="3657"/>
                      </a:lnTo>
                      <a:lnTo>
                        <a:pt x="153085" y="6908"/>
                      </a:lnTo>
                      <a:lnTo>
                        <a:pt x="141986" y="9512"/>
                      </a:lnTo>
                      <a:lnTo>
                        <a:pt x="131343" y="11277"/>
                      </a:lnTo>
                      <a:lnTo>
                        <a:pt x="131343" y="19723"/>
                      </a:lnTo>
                      <a:lnTo>
                        <a:pt x="139522" y="19723"/>
                      </a:lnTo>
                      <a:lnTo>
                        <a:pt x="148259" y="21132"/>
                      </a:lnTo>
                      <a:lnTo>
                        <a:pt x="155867" y="24790"/>
                      </a:lnTo>
                      <a:lnTo>
                        <a:pt x="155867" y="207695"/>
                      </a:lnTo>
                      <a:lnTo>
                        <a:pt x="128244" y="212483"/>
                      </a:lnTo>
                      <a:lnTo>
                        <a:pt x="128244" y="220941"/>
                      </a:lnTo>
                      <a:lnTo>
                        <a:pt x="207429" y="220941"/>
                      </a:lnTo>
                      <a:lnTo>
                        <a:pt x="207429" y="212483"/>
                      </a:lnTo>
                      <a:close/>
                    </a:path>
                    <a:path w="643255" h="224155">
                      <a:moveTo>
                        <a:pt x="294259" y="212483"/>
                      </a:moveTo>
                      <a:lnTo>
                        <a:pt x="266636" y="207695"/>
                      </a:lnTo>
                      <a:lnTo>
                        <a:pt x="266636" y="1968"/>
                      </a:lnTo>
                      <a:lnTo>
                        <a:pt x="260146" y="0"/>
                      </a:lnTo>
                      <a:lnTo>
                        <a:pt x="250621" y="3657"/>
                      </a:lnTo>
                      <a:lnTo>
                        <a:pt x="239903" y="6908"/>
                      </a:lnTo>
                      <a:lnTo>
                        <a:pt x="228803" y="9512"/>
                      </a:lnTo>
                      <a:lnTo>
                        <a:pt x="218160" y="11277"/>
                      </a:lnTo>
                      <a:lnTo>
                        <a:pt x="218160" y="19723"/>
                      </a:lnTo>
                      <a:lnTo>
                        <a:pt x="226339" y="19723"/>
                      </a:lnTo>
                      <a:lnTo>
                        <a:pt x="235077" y="21132"/>
                      </a:lnTo>
                      <a:lnTo>
                        <a:pt x="242684" y="24790"/>
                      </a:lnTo>
                      <a:lnTo>
                        <a:pt x="242684" y="207695"/>
                      </a:lnTo>
                      <a:lnTo>
                        <a:pt x="215061" y="212483"/>
                      </a:lnTo>
                      <a:lnTo>
                        <a:pt x="215061" y="220941"/>
                      </a:lnTo>
                      <a:lnTo>
                        <a:pt x="294259" y="220941"/>
                      </a:lnTo>
                      <a:lnTo>
                        <a:pt x="294259" y="212483"/>
                      </a:lnTo>
                      <a:close/>
                    </a:path>
                    <a:path w="643255" h="224155">
                      <a:moveTo>
                        <a:pt x="430098" y="211924"/>
                      </a:moveTo>
                      <a:lnTo>
                        <a:pt x="429983" y="205130"/>
                      </a:lnTo>
                      <a:lnTo>
                        <a:pt x="423303" y="203746"/>
                      </a:lnTo>
                      <a:lnTo>
                        <a:pt x="406996" y="200367"/>
                      </a:lnTo>
                      <a:lnTo>
                        <a:pt x="406996" y="154711"/>
                      </a:lnTo>
                      <a:lnTo>
                        <a:pt x="404647" y="102196"/>
                      </a:lnTo>
                      <a:lnTo>
                        <a:pt x="375716" y="83413"/>
                      </a:lnTo>
                      <a:lnTo>
                        <a:pt x="372338" y="83413"/>
                      </a:lnTo>
                      <a:lnTo>
                        <a:pt x="368668" y="83121"/>
                      </a:lnTo>
                      <a:lnTo>
                        <a:pt x="365569" y="84823"/>
                      </a:lnTo>
                      <a:lnTo>
                        <a:pt x="332320" y="103708"/>
                      </a:lnTo>
                      <a:lnTo>
                        <a:pt x="328942" y="105676"/>
                      </a:lnTo>
                      <a:lnTo>
                        <a:pt x="317093" y="112153"/>
                      </a:lnTo>
                      <a:lnTo>
                        <a:pt x="316738" y="118071"/>
                      </a:lnTo>
                      <a:lnTo>
                        <a:pt x="315683" y="134696"/>
                      </a:lnTo>
                      <a:lnTo>
                        <a:pt x="317665" y="135826"/>
                      </a:lnTo>
                      <a:lnTo>
                        <a:pt x="334568" y="132448"/>
                      </a:lnTo>
                      <a:lnTo>
                        <a:pt x="337108" y="131889"/>
                      </a:lnTo>
                      <a:lnTo>
                        <a:pt x="339636" y="132168"/>
                      </a:lnTo>
                      <a:lnTo>
                        <a:pt x="339610" y="131889"/>
                      </a:lnTo>
                      <a:lnTo>
                        <a:pt x="339356" y="128778"/>
                      </a:lnTo>
                      <a:lnTo>
                        <a:pt x="340169" y="117843"/>
                      </a:lnTo>
                      <a:lnTo>
                        <a:pt x="344157" y="108064"/>
                      </a:lnTo>
                      <a:lnTo>
                        <a:pt x="351726" y="101041"/>
                      </a:lnTo>
                      <a:lnTo>
                        <a:pt x="363321" y="98348"/>
                      </a:lnTo>
                      <a:lnTo>
                        <a:pt x="371754" y="99695"/>
                      </a:lnTo>
                      <a:lnTo>
                        <a:pt x="377939" y="104305"/>
                      </a:lnTo>
                      <a:lnTo>
                        <a:pt x="381749" y="112966"/>
                      </a:lnTo>
                      <a:lnTo>
                        <a:pt x="383044" y="126530"/>
                      </a:lnTo>
                      <a:lnTo>
                        <a:pt x="383044" y="147104"/>
                      </a:lnTo>
                      <a:lnTo>
                        <a:pt x="383044" y="154711"/>
                      </a:lnTo>
                      <a:lnTo>
                        <a:pt x="383044" y="195859"/>
                      </a:lnTo>
                      <a:lnTo>
                        <a:pt x="375488" y="200050"/>
                      </a:lnTo>
                      <a:lnTo>
                        <a:pt x="367017" y="204063"/>
                      </a:lnTo>
                      <a:lnTo>
                        <a:pt x="358584" y="207073"/>
                      </a:lnTo>
                      <a:lnTo>
                        <a:pt x="351193" y="208254"/>
                      </a:lnTo>
                      <a:lnTo>
                        <a:pt x="343204" y="207073"/>
                      </a:lnTo>
                      <a:lnTo>
                        <a:pt x="336689" y="203746"/>
                      </a:lnTo>
                      <a:lnTo>
                        <a:pt x="332257" y="198513"/>
                      </a:lnTo>
                      <a:lnTo>
                        <a:pt x="330631" y="191630"/>
                      </a:lnTo>
                      <a:lnTo>
                        <a:pt x="335178" y="179362"/>
                      </a:lnTo>
                      <a:lnTo>
                        <a:pt x="347116" y="170637"/>
                      </a:lnTo>
                      <a:lnTo>
                        <a:pt x="383044" y="154711"/>
                      </a:lnTo>
                      <a:lnTo>
                        <a:pt x="383044" y="147104"/>
                      </a:lnTo>
                      <a:lnTo>
                        <a:pt x="372008" y="150558"/>
                      </a:lnTo>
                      <a:lnTo>
                        <a:pt x="348449" y="158521"/>
                      </a:lnTo>
                      <a:lnTo>
                        <a:pt x="335978" y="162598"/>
                      </a:lnTo>
                      <a:lnTo>
                        <a:pt x="325831" y="166217"/>
                      </a:lnTo>
                      <a:lnTo>
                        <a:pt x="315861" y="172072"/>
                      </a:lnTo>
                      <a:lnTo>
                        <a:pt x="308279" y="181584"/>
                      </a:lnTo>
                      <a:lnTo>
                        <a:pt x="305257" y="196138"/>
                      </a:lnTo>
                      <a:lnTo>
                        <a:pt x="307009" y="205155"/>
                      </a:lnTo>
                      <a:lnTo>
                        <a:pt x="312343" y="214210"/>
                      </a:lnTo>
                      <a:lnTo>
                        <a:pt x="321551" y="221221"/>
                      </a:lnTo>
                      <a:lnTo>
                        <a:pt x="334860" y="224040"/>
                      </a:lnTo>
                      <a:lnTo>
                        <a:pt x="348094" y="222377"/>
                      </a:lnTo>
                      <a:lnTo>
                        <a:pt x="360400" y="217906"/>
                      </a:lnTo>
                      <a:lnTo>
                        <a:pt x="371906" y="211429"/>
                      </a:lnTo>
                      <a:lnTo>
                        <a:pt x="376402" y="208254"/>
                      </a:lnTo>
                      <a:lnTo>
                        <a:pt x="382765" y="203746"/>
                      </a:lnTo>
                      <a:lnTo>
                        <a:pt x="381914" y="221780"/>
                      </a:lnTo>
                      <a:lnTo>
                        <a:pt x="383882" y="224040"/>
                      </a:lnTo>
                      <a:lnTo>
                        <a:pt x="395503" y="220243"/>
                      </a:lnTo>
                      <a:lnTo>
                        <a:pt x="407314" y="216916"/>
                      </a:lnTo>
                      <a:lnTo>
                        <a:pt x="418960" y="214134"/>
                      </a:lnTo>
                      <a:lnTo>
                        <a:pt x="430098" y="211924"/>
                      </a:lnTo>
                      <a:close/>
                    </a:path>
                    <a:path w="643255" h="224155">
                      <a:moveTo>
                        <a:pt x="535520" y="87909"/>
                      </a:moveTo>
                      <a:lnTo>
                        <a:pt x="527913" y="82283"/>
                      </a:lnTo>
                      <a:lnTo>
                        <a:pt x="521995" y="82283"/>
                      </a:lnTo>
                      <a:lnTo>
                        <a:pt x="511467" y="85420"/>
                      </a:lnTo>
                      <a:lnTo>
                        <a:pt x="502373" y="93167"/>
                      </a:lnTo>
                      <a:lnTo>
                        <a:pt x="494931" y="103085"/>
                      </a:lnTo>
                      <a:lnTo>
                        <a:pt x="489305" y="112712"/>
                      </a:lnTo>
                      <a:lnTo>
                        <a:pt x="484238" y="120611"/>
                      </a:lnTo>
                      <a:lnTo>
                        <a:pt x="484238" y="85382"/>
                      </a:lnTo>
                      <a:lnTo>
                        <a:pt x="477748" y="83413"/>
                      </a:lnTo>
                      <a:lnTo>
                        <a:pt x="468223" y="87083"/>
                      </a:lnTo>
                      <a:lnTo>
                        <a:pt x="457504" y="90322"/>
                      </a:lnTo>
                      <a:lnTo>
                        <a:pt x="446405" y="92925"/>
                      </a:lnTo>
                      <a:lnTo>
                        <a:pt x="435762" y="94678"/>
                      </a:lnTo>
                      <a:lnTo>
                        <a:pt x="435762" y="103136"/>
                      </a:lnTo>
                      <a:lnTo>
                        <a:pt x="443928" y="103136"/>
                      </a:lnTo>
                      <a:lnTo>
                        <a:pt x="452678" y="104546"/>
                      </a:lnTo>
                      <a:lnTo>
                        <a:pt x="460286" y="108204"/>
                      </a:lnTo>
                      <a:lnTo>
                        <a:pt x="460286" y="207683"/>
                      </a:lnTo>
                      <a:lnTo>
                        <a:pt x="434352" y="212483"/>
                      </a:lnTo>
                      <a:lnTo>
                        <a:pt x="434352" y="220929"/>
                      </a:lnTo>
                      <a:lnTo>
                        <a:pt x="513816" y="220929"/>
                      </a:lnTo>
                      <a:lnTo>
                        <a:pt x="513816" y="212483"/>
                      </a:lnTo>
                      <a:lnTo>
                        <a:pt x="484238" y="207683"/>
                      </a:lnTo>
                      <a:lnTo>
                        <a:pt x="484238" y="138925"/>
                      </a:lnTo>
                      <a:lnTo>
                        <a:pt x="486740" y="131546"/>
                      </a:lnTo>
                      <a:lnTo>
                        <a:pt x="493471" y="120256"/>
                      </a:lnTo>
                      <a:lnTo>
                        <a:pt x="503262" y="109918"/>
                      </a:lnTo>
                      <a:lnTo>
                        <a:pt x="514946" y="105384"/>
                      </a:lnTo>
                      <a:lnTo>
                        <a:pt x="518617" y="105384"/>
                      </a:lnTo>
                      <a:lnTo>
                        <a:pt x="525094" y="108496"/>
                      </a:lnTo>
                      <a:lnTo>
                        <a:pt x="528205" y="110744"/>
                      </a:lnTo>
                      <a:lnTo>
                        <a:pt x="531863" y="109893"/>
                      </a:lnTo>
                      <a:lnTo>
                        <a:pt x="535520" y="87909"/>
                      </a:lnTo>
                      <a:close/>
                    </a:path>
                    <a:path w="643255" h="224155">
                      <a:moveTo>
                        <a:pt x="643204" y="179514"/>
                      </a:moveTo>
                      <a:lnTo>
                        <a:pt x="631317" y="152996"/>
                      </a:lnTo>
                      <a:lnTo>
                        <a:pt x="605155" y="140690"/>
                      </a:lnTo>
                      <a:lnTo>
                        <a:pt x="578993" y="131876"/>
                      </a:lnTo>
                      <a:lnTo>
                        <a:pt x="567105" y="115824"/>
                      </a:lnTo>
                      <a:lnTo>
                        <a:pt x="569264" y="105803"/>
                      </a:lnTo>
                      <a:lnTo>
                        <a:pt x="575106" y="98882"/>
                      </a:lnTo>
                      <a:lnTo>
                        <a:pt x="583628" y="94856"/>
                      </a:lnTo>
                      <a:lnTo>
                        <a:pt x="593877" y="93560"/>
                      </a:lnTo>
                      <a:lnTo>
                        <a:pt x="606780" y="96177"/>
                      </a:lnTo>
                      <a:lnTo>
                        <a:pt x="615937" y="103289"/>
                      </a:lnTo>
                      <a:lnTo>
                        <a:pt x="621385" y="113766"/>
                      </a:lnTo>
                      <a:lnTo>
                        <a:pt x="623189" y="126530"/>
                      </a:lnTo>
                      <a:lnTo>
                        <a:pt x="633056" y="126530"/>
                      </a:lnTo>
                      <a:lnTo>
                        <a:pt x="614730" y="86436"/>
                      </a:lnTo>
                      <a:lnTo>
                        <a:pt x="593318" y="83413"/>
                      </a:lnTo>
                      <a:lnTo>
                        <a:pt x="576224" y="86093"/>
                      </a:lnTo>
                      <a:lnTo>
                        <a:pt x="561441" y="93840"/>
                      </a:lnTo>
                      <a:lnTo>
                        <a:pt x="551027" y="106235"/>
                      </a:lnTo>
                      <a:lnTo>
                        <a:pt x="547103" y="122859"/>
                      </a:lnTo>
                      <a:lnTo>
                        <a:pt x="558812" y="149948"/>
                      </a:lnTo>
                      <a:lnTo>
                        <a:pt x="584581" y="161963"/>
                      </a:lnTo>
                      <a:lnTo>
                        <a:pt x="610349" y="171132"/>
                      </a:lnTo>
                      <a:lnTo>
                        <a:pt x="622058" y="189661"/>
                      </a:lnTo>
                      <a:lnTo>
                        <a:pt x="619442" y="200583"/>
                      </a:lnTo>
                      <a:lnTo>
                        <a:pt x="612508" y="208114"/>
                      </a:lnTo>
                      <a:lnTo>
                        <a:pt x="602678" y="212483"/>
                      </a:lnTo>
                      <a:lnTo>
                        <a:pt x="591350" y="213893"/>
                      </a:lnTo>
                      <a:lnTo>
                        <a:pt x="576237" y="210997"/>
                      </a:lnTo>
                      <a:lnTo>
                        <a:pt x="564921" y="203009"/>
                      </a:lnTo>
                      <a:lnTo>
                        <a:pt x="557733" y="190944"/>
                      </a:lnTo>
                      <a:lnTo>
                        <a:pt x="554990" y="175844"/>
                      </a:lnTo>
                      <a:lnTo>
                        <a:pt x="544004" y="175844"/>
                      </a:lnTo>
                      <a:lnTo>
                        <a:pt x="547941" y="214731"/>
                      </a:lnTo>
                      <a:lnTo>
                        <a:pt x="589940" y="224040"/>
                      </a:lnTo>
                      <a:lnTo>
                        <a:pt x="609790" y="221284"/>
                      </a:lnTo>
                      <a:lnTo>
                        <a:pt x="626821" y="212979"/>
                      </a:lnTo>
                      <a:lnTo>
                        <a:pt x="638721" y="199072"/>
                      </a:lnTo>
                      <a:lnTo>
                        <a:pt x="643204" y="179514"/>
                      </a:lnTo>
                      <a:close/>
                    </a:path>
                  </a:pathLst>
                </a:custGeom>
                <a:solidFill>
                  <a:srgbClr val="232C46"/>
                </a:solidFill>
              </p:spPr>
              <p:txBody>
                <a:bodyPr wrap="square" lIns="0" tIns="0" rIns="0" bIns="0" rtlCol="0"/>
                <a:lstStyle/>
                <a:p>
                  <a:endParaRPr/>
                </a:p>
              </p:txBody>
            </p:sp>
          </p:grpSp>
          <p:pic>
            <p:nvPicPr>
              <p:cNvPr id="10" name="object 10"/>
              <p:cNvPicPr/>
              <p:nvPr/>
            </p:nvPicPr>
            <p:blipFill>
              <a:blip r:embed="rId4" cstate="print"/>
              <a:stretch>
                <a:fillRect/>
              </a:stretch>
            </p:blipFill>
            <p:spPr>
              <a:xfrm>
                <a:off x="1107926" y="1466447"/>
                <a:ext cx="595401" cy="84099"/>
              </a:xfrm>
              <a:prstGeom prst="rect">
                <a:avLst/>
              </a:prstGeom>
            </p:spPr>
          </p:pic>
          <p:sp>
            <p:nvSpPr>
              <p:cNvPr id="11" name="object 11"/>
              <p:cNvSpPr/>
              <p:nvPr/>
            </p:nvSpPr>
            <p:spPr>
              <a:xfrm>
                <a:off x="1021391" y="1313512"/>
                <a:ext cx="776605" cy="80010"/>
              </a:xfrm>
              <a:custGeom>
                <a:avLst/>
                <a:gdLst/>
                <a:ahLst/>
                <a:cxnLst/>
                <a:rect l="l" t="t" r="r" b="b"/>
                <a:pathLst>
                  <a:path w="776605" h="80009">
                    <a:moveTo>
                      <a:pt x="12700" y="0"/>
                    </a:moveTo>
                    <a:lnTo>
                      <a:pt x="0" y="0"/>
                    </a:lnTo>
                    <a:lnTo>
                      <a:pt x="0" y="79590"/>
                    </a:lnTo>
                    <a:lnTo>
                      <a:pt x="10299" y="79590"/>
                    </a:lnTo>
                    <a:lnTo>
                      <a:pt x="10299" y="15367"/>
                    </a:lnTo>
                    <a:lnTo>
                      <a:pt x="22182" y="15367"/>
                    </a:lnTo>
                    <a:lnTo>
                      <a:pt x="12700" y="0"/>
                    </a:lnTo>
                    <a:close/>
                  </a:path>
                  <a:path w="776605" h="80009">
                    <a:moveTo>
                      <a:pt x="22182" y="15367"/>
                    </a:moveTo>
                    <a:lnTo>
                      <a:pt x="10299" y="15367"/>
                    </a:lnTo>
                    <a:lnTo>
                      <a:pt x="50571" y="79590"/>
                    </a:lnTo>
                    <a:lnTo>
                      <a:pt x="62687" y="79590"/>
                    </a:lnTo>
                    <a:lnTo>
                      <a:pt x="62687" y="64312"/>
                    </a:lnTo>
                    <a:lnTo>
                      <a:pt x="52387" y="64312"/>
                    </a:lnTo>
                    <a:lnTo>
                      <a:pt x="22182" y="15367"/>
                    </a:lnTo>
                    <a:close/>
                  </a:path>
                  <a:path w="776605" h="80009">
                    <a:moveTo>
                      <a:pt x="62687" y="0"/>
                    </a:moveTo>
                    <a:lnTo>
                      <a:pt x="52387" y="0"/>
                    </a:lnTo>
                    <a:lnTo>
                      <a:pt x="52387" y="64312"/>
                    </a:lnTo>
                    <a:lnTo>
                      <a:pt x="62687" y="64312"/>
                    </a:lnTo>
                    <a:lnTo>
                      <a:pt x="62687" y="0"/>
                    </a:lnTo>
                    <a:close/>
                  </a:path>
                  <a:path w="776605" h="80009">
                    <a:moveTo>
                      <a:pt x="121069" y="0"/>
                    </a:moveTo>
                    <a:lnTo>
                      <a:pt x="108902" y="0"/>
                    </a:lnTo>
                    <a:lnTo>
                      <a:pt x="78930" y="79590"/>
                    </a:lnTo>
                    <a:lnTo>
                      <a:pt x="89979" y="79590"/>
                    </a:lnTo>
                    <a:lnTo>
                      <a:pt x="98615" y="55753"/>
                    </a:lnTo>
                    <a:lnTo>
                      <a:pt x="141308" y="55753"/>
                    </a:lnTo>
                    <a:lnTo>
                      <a:pt x="138122" y="46977"/>
                    </a:lnTo>
                    <a:lnTo>
                      <a:pt x="101790" y="46977"/>
                    </a:lnTo>
                    <a:lnTo>
                      <a:pt x="114528" y="11811"/>
                    </a:lnTo>
                    <a:lnTo>
                      <a:pt x="125356" y="11811"/>
                    </a:lnTo>
                    <a:lnTo>
                      <a:pt x="121069" y="0"/>
                    </a:lnTo>
                    <a:close/>
                  </a:path>
                  <a:path w="776605" h="80009">
                    <a:moveTo>
                      <a:pt x="141308" y="55753"/>
                    </a:moveTo>
                    <a:lnTo>
                      <a:pt x="129844" y="55753"/>
                    </a:lnTo>
                    <a:lnTo>
                      <a:pt x="138150" y="79590"/>
                    </a:lnTo>
                    <a:lnTo>
                      <a:pt x="149961" y="79590"/>
                    </a:lnTo>
                    <a:lnTo>
                      <a:pt x="141308" y="55753"/>
                    </a:lnTo>
                    <a:close/>
                  </a:path>
                  <a:path w="776605" h="80009">
                    <a:moveTo>
                      <a:pt x="125356" y="11811"/>
                    </a:moveTo>
                    <a:lnTo>
                      <a:pt x="114528" y="11811"/>
                    </a:lnTo>
                    <a:lnTo>
                      <a:pt x="126784" y="46977"/>
                    </a:lnTo>
                    <a:lnTo>
                      <a:pt x="138122" y="46977"/>
                    </a:lnTo>
                    <a:lnTo>
                      <a:pt x="125356" y="11811"/>
                    </a:lnTo>
                    <a:close/>
                  </a:path>
                  <a:path w="776605" h="80009">
                    <a:moveTo>
                      <a:pt x="208915" y="0"/>
                    </a:moveTo>
                    <a:lnTo>
                      <a:pt x="166268" y="0"/>
                    </a:lnTo>
                    <a:lnTo>
                      <a:pt x="166268" y="79590"/>
                    </a:lnTo>
                    <a:lnTo>
                      <a:pt x="177050" y="79590"/>
                    </a:lnTo>
                    <a:lnTo>
                      <a:pt x="177050" y="45948"/>
                    </a:lnTo>
                    <a:lnTo>
                      <a:pt x="209854" y="45948"/>
                    </a:lnTo>
                    <a:lnTo>
                      <a:pt x="215772" y="43637"/>
                    </a:lnTo>
                    <a:lnTo>
                      <a:pt x="221471" y="36842"/>
                    </a:lnTo>
                    <a:lnTo>
                      <a:pt x="177050" y="36842"/>
                    </a:lnTo>
                    <a:lnTo>
                      <a:pt x="177050" y="9271"/>
                    </a:lnTo>
                    <a:lnTo>
                      <a:pt x="222494" y="9271"/>
                    </a:lnTo>
                    <a:lnTo>
                      <a:pt x="214604" y="1993"/>
                    </a:lnTo>
                    <a:lnTo>
                      <a:pt x="208915" y="0"/>
                    </a:lnTo>
                    <a:close/>
                  </a:path>
                  <a:path w="776605" h="80009">
                    <a:moveTo>
                      <a:pt x="222494" y="9271"/>
                    </a:moveTo>
                    <a:lnTo>
                      <a:pt x="202463" y="9271"/>
                    </a:lnTo>
                    <a:lnTo>
                      <a:pt x="205714" y="9829"/>
                    </a:lnTo>
                    <a:lnTo>
                      <a:pt x="208076" y="10947"/>
                    </a:lnTo>
                    <a:lnTo>
                      <a:pt x="212382" y="13042"/>
                    </a:lnTo>
                    <a:lnTo>
                      <a:pt x="214541" y="17018"/>
                    </a:lnTo>
                    <a:lnTo>
                      <a:pt x="214541" y="28067"/>
                    </a:lnTo>
                    <a:lnTo>
                      <a:pt x="213042" y="31699"/>
                    </a:lnTo>
                    <a:lnTo>
                      <a:pt x="207048" y="35814"/>
                    </a:lnTo>
                    <a:lnTo>
                      <a:pt x="203149" y="36842"/>
                    </a:lnTo>
                    <a:lnTo>
                      <a:pt x="221471" y="36842"/>
                    </a:lnTo>
                    <a:lnTo>
                      <a:pt x="223494" y="34429"/>
                    </a:lnTo>
                    <a:lnTo>
                      <a:pt x="225425" y="29019"/>
                    </a:lnTo>
                    <a:lnTo>
                      <a:pt x="225425" y="15582"/>
                    </a:lnTo>
                    <a:lnTo>
                      <a:pt x="223265" y="9982"/>
                    </a:lnTo>
                    <a:lnTo>
                      <a:pt x="222494" y="9271"/>
                    </a:lnTo>
                    <a:close/>
                  </a:path>
                  <a:path w="776605" h="80009">
                    <a:moveTo>
                      <a:pt x="272008" y="0"/>
                    </a:moveTo>
                    <a:lnTo>
                      <a:pt x="259829" y="0"/>
                    </a:lnTo>
                    <a:lnTo>
                      <a:pt x="229870" y="79590"/>
                    </a:lnTo>
                    <a:lnTo>
                      <a:pt x="240919" y="79590"/>
                    </a:lnTo>
                    <a:lnTo>
                      <a:pt x="249542" y="55753"/>
                    </a:lnTo>
                    <a:lnTo>
                      <a:pt x="292238" y="55753"/>
                    </a:lnTo>
                    <a:lnTo>
                      <a:pt x="289054" y="46977"/>
                    </a:lnTo>
                    <a:lnTo>
                      <a:pt x="252729" y="46977"/>
                    </a:lnTo>
                    <a:lnTo>
                      <a:pt x="265455" y="11811"/>
                    </a:lnTo>
                    <a:lnTo>
                      <a:pt x="276294" y="11811"/>
                    </a:lnTo>
                    <a:lnTo>
                      <a:pt x="272008" y="0"/>
                    </a:lnTo>
                    <a:close/>
                  </a:path>
                  <a:path w="776605" h="80009">
                    <a:moveTo>
                      <a:pt x="292238" y="55753"/>
                    </a:moveTo>
                    <a:lnTo>
                      <a:pt x="280771" y="55753"/>
                    </a:lnTo>
                    <a:lnTo>
                      <a:pt x="289077" y="79590"/>
                    </a:lnTo>
                    <a:lnTo>
                      <a:pt x="300888" y="79590"/>
                    </a:lnTo>
                    <a:lnTo>
                      <a:pt x="292238" y="55753"/>
                    </a:lnTo>
                    <a:close/>
                  </a:path>
                  <a:path w="776605" h="80009">
                    <a:moveTo>
                      <a:pt x="276294" y="11811"/>
                    </a:moveTo>
                    <a:lnTo>
                      <a:pt x="265455" y="11811"/>
                    </a:lnTo>
                    <a:lnTo>
                      <a:pt x="277710" y="46977"/>
                    </a:lnTo>
                    <a:lnTo>
                      <a:pt x="289054" y="46977"/>
                    </a:lnTo>
                    <a:lnTo>
                      <a:pt x="276294" y="11811"/>
                    </a:lnTo>
                    <a:close/>
                  </a:path>
                  <a:path w="776605" h="80009">
                    <a:moveTo>
                      <a:pt x="352780" y="0"/>
                    </a:moveTo>
                    <a:lnTo>
                      <a:pt x="340868" y="0"/>
                    </a:lnTo>
                    <a:lnTo>
                      <a:pt x="369849" y="79590"/>
                    </a:lnTo>
                    <a:lnTo>
                      <a:pt x="381279" y="79590"/>
                    </a:lnTo>
                    <a:lnTo>
                      <a:pt x="385589" y="67779"/>
                    </a:lnTo>
                    <a:lnTo>
                      <a:pt x="375653" y="67779"/>
                    </a:lnTo>
                    <a:lnTo>
                      <a:pt x="352780" y="0"/>
                    </a:lnTo>
                    <a:close/>
                  </a:path>
                  <a:path w="776605" h="80009">
                    <a:moveTo>
                      <a:pt x="410324" y="0"/>
                    </a:moveTo>
                    <a:lnTo>
                      <a:pt x="398246" y="0"/>
                    </a:lnTo>
                    <a:lnTo>
                      <a:pt x="375653" y="67779"/>
                    </a:lnTo>
                    <a:lnTo>
                      <a:pt x="385589" y="67779"/>
                    </a:lnTo>
                    <a:lnTo>
                      <a:pt x="410324" y="0"/>
                    </a:lnTo>
                    <a:close/>
                  </a:path>
                  <a:path w="776605" h="80009">
                    <a:moveTo>
                      <a:pt x="453250" y="0"/>
                    </a:moveTo>
                    <a:lnTo>
                      <a:pt x="441070" y="0"/>
                    </a:lnTo>
                    <a:lnTo>
                      <a:pt x="411098" y="79590"/>
                    </a:lnTo>
                    <a:lnTo>
                      <a:pt x="422160" y="79590"/>
                    </a:lnTo>
                    <a:lnTo>
                      <a:pt x="430784" y="55753"/>
                    </a:lnTo>
                    <a:lnTo>
                      <a:pt x="473480" y="55753"/>
                    </a:lnTo>
                    <a:lnTo>
                      <a:pt x="470296" y="46977"/>
                    </a:lnTo>
                    <a:lnTo>
                      <a:pt x="433971" y="46977"/>
                    </a:lnTo>
                    <a:lnTo>
                      <a:pt x="446697" y="11811"/>
                    </a:lnTo>
                    <a:lnTo>
                      <a:pt x="457535" y="11811"/>
                    </a:lnTo>
                    <a:lnTo>
                      <a:pt x="453250" y="0"/>
                    </a:lnTo>
                    <a:close/>
                  </a:path>
                  <a:path w="776605" h="80009">
                    <a:moveTo>
                      <a:pt x="473480" y="55753"/>
                    </a:moveTo>
                    <a:lnTo>
                      <a:pt x="462013" y="55753"/>
                    </a:lnTo>
                    <a:lnTo>
                      <a:pt x="470319" y="79590"/>
                    </a:lnTo>
                    <a:lnTo>
                      <a:pt x="482130" y="79590"/>
                    </a:lnTo>
                    <a:lnTo>
                      <a:pt x="473480" y="55753"/>
                    </a:lnTo>
                    <a:close/>
                  </a:path>
                  <a:path w="776605" h="80009">
                    <a:moveTo>
                      <a:pt x="457535" y="11811"/>
                    </a:moveTo>
                    <a:lnTo>
                      <a:pt x="446697" y="11811"/>
                    </a:lnTo>
                    <a:lnTo>
                      <a:pt x="458952" y="46977"/>
                    </a:lnTo>
                    <a:lnTo>
                      <a:pt x="470296" y="46977"/>
                    </a:lnTo>
                    <a:lnTo>
                      <a:pt x="457535" y="11811"/>
                    </a:lnTo>
                    <a:close/>
                  </a:path>
                  <a:path w="776605" h="80009">
                    <a:moveTo>
                      <a:pt x="508190" y="0"/>
                    </a:moveTo>
                    <a:lnTo>
                      <a:pt x="497408" y="0"/>
                    </a:lnTo>
                    <a:lnTo>
                      <a:pt x="497408" y="79590"/>
                    </a:lnTo>
                    <a:lnTo>
                      <a:pt x="548119" y="79590"/>
                    </a:lnTo>
                    <a:lnTo>
                      <a:pt x="548119" y="70104"/>
                    </a:lnTo>
                    <a:lnTo>
                      <a:pt x="508190" y="70104"/>
                    </a:lnTo>
                    <a:lnTo>
                      <a:pt x="508190" y="0"/>
                    </a:lnTo>
                    <a:close/>
                  </a:path>
                  <a:path w="776605" h="80009">
                    <a:moveTo>
                      <a:pt x="575449" y="0"/>
                    </a:moveTo>
                    <a:lnTo>
                      <a:pt x="564667" y="0"/>
                    </a:lnTo>
                    <a:lnTo>
                      <a:pt x="564667" y="79590"/>
                    </a:lnTo>
                    <a:lnTo>
                      <a:pt x="615378" y="79590"/>
                    </a:lnTo>
                    <a:lnTo>
                      <a:pt x="615378" y="70104"/>
                    </a:lnTo>
                    <a:lnTo>
                      <a:pt x="575449" y="70104"/>
                    </a:lnTo>
                    <a:lnTo>
                      <a:pt x="575449" y="0"/>
                    </a:lnTo>
                    <a:close/>
                  </a:path>
                  <a:path w="776605" h="80009">
                    <a:moveTo>
                      <a:pt x="690702" y="0"/>
                    </a:moveTo>
                    <a:lnTo>
                      <a:pt x="632942" y="0"/>
                    </a:lnTo>
                    <a:lnTo>
                      <a:pt x="632942" y="79590"/>
                    </a:lnTo>
                    <a:lnTo>
                      <a:pt x="691515" y="79590"/>
                    </a:lnTo>
                    <a:lnTo>
                      <a:pt x="691515" y="70104"/>
                    </a:lnTo>
                    <a:lnTo>
                      <a:pt x="643458" y="70104"/>
                    </a:lnTo>
                    <a:lnTo>
                      <a:pt x="643458" y="43129"/>
                    </a:lnTo>
                    <a:lnTo>
                      <a:pt x="687133" y="43129"/>
                    </a:lnTo>
                    <a:lnTo>
                      <a:pt x="687133" y="33921"/>
                    </a:lnTo>
                    <a:lnTo>
                      <a:pt x="643458" y="33921"/>
                    </a:lnTo>
                    <a:lnTo>
                      <a:pt x="643458" y="9753"/>
                    </a:lnTo>
                    <a:lnTo>
                      <a:pt x="690702" y="9753"/>
                    </a:lnTo>
                    <a:lnTo>
                      <a:pt x="690702" y="0"/>
                    </a:lnTo>
                    <a:close/>
                  </a:path>
                  <a:path w="776605" h="80009">
                    <a:moveTo>
                      <a:pt x="717905" y="0"/>
                    </a:moveTo>
                    <a:lnTo>
                      <a:pt x="705332" y="0"/>
                    </a:lnTo>
                    <a:lnTo>
                      <a:pt x="735418" y="47510"/>
                    </a:lnTo>
                    <a:lnTo>
                      <a:pt x="735418" y="79590"/>
                    </a:lnTo>
                    <a:lnTo>
                      <a:pt x="746201" y="79590"/>
                    </a:lnTo>
                    <a:lnTo>
                      <a:pt x="746201" y="47510"/>
                    </a:lnTo>
                    <a:lnTo>
                      <a:pt x="752076" y="38252"/>
                    </a:lnTo>
                    <a:lnTo>
                      <a:pt x="740791" y="38252"/>
                    </a:lnTo>
                    <a:lnTo>
                      <a:pt x="717905" y="0"/>
                    </a:lnTo>
                    <a:close/>
                  </a:path>
                  <a:path w="776605" h="80009">
                    <a:moveTo>
                      <a:pt x="776351" y="0"/>
                    </a:moveTo>
                    <a:lnTo>
                      <a:pt x="763663" y="0"/>
                    </a:lnTo>
                    <a:lnTo>
                      <a:pt x="740791" y="38252"/>
                    </a:lnTo>
                    <a:lnTo>
                      <a:pt x="752076" y="38252"/>
                    </a:lnTo>
                    <a:lnTo>
                      <a:pt x="776351" y="0"/>
                    </a:lnTo>
                    <a:close/>
                  </a:path>
                </a:pathLst>
              </a:custGeom>
              <a:solidFill>
                <a:srgbClr val="232C46"/>
              </a:solidFill>
            </p:spPr>
            <p:txBody>
              <a:bodyPr wrap="square" lIns="0" tIns="0" rIns="0" bIns="0" rtlCol="0"/>
              <a:lstStyle/>
              <a:p>
                <a:endParaRPr/>
              </a:p>
            </p:txBody>
          </p:sp>
        </p:grpSp>
      </p:grpSp>
      <p:sp>
        <p:nvSpPr>
          <p:cNvPr id="12" name="object 12"/>
          <p:cNvSpPr txBox="1"/>
          <p:nvPr/>
        </p:nvSpPr>
        <p:spPr>
          <a:xfrm>
            <a:off x="2494564" y="154497"/>
            <a:ext cx="4852135" cy="948978"/>
          </a:xfrm>
          <a:prstGeom prst="rect">
            <a:avLst/>
          </a:prstGeom>
        </p:spPr>
        <p:txBody>
          <a:bodyPr vert="horz" wrap="square" lIns="0" tIns="12700" rIns="0" bIns="0" rtlCol="0">
            <a:spAutoFit/>
          </a:bodyPr>
          <a:lstStyle/>
          <a:p>
            <a:pPr marL="12700" marR="5080" indent="90170" algn="r">
              <a:lnSpc>
                <a:spcPct val="100000"/>
              </a:lnSpc>
              <a:spcBef>
                <a:spcPts val="100"/>
              </a:spcBef>
            </a:pPr>
            <a:r>
              <a:rPr sz="2000" b="1" spc="150" dirty="0">
                <a:solidFill>
                  <a:srgbClr val="232C46"/>
                </a:solidFill>
                <a:latin typeface="Times New Roman"/>
                <a:cs typeface="Times New Roman"/>
              </a:rPr>
              <a:t>20</a:t>
            </a:r>
            <a:r>
              <a:rPr lang="en-US" sz="2000" b="1" spc="150" dirty="0">
                <a:solidFill>
                  <a:srgbClr val="232C46"/>
                </a:solidFill>
                <a:latin typeface="Times New Roman"/>
                <a:cs typeface="Times New Roman"/>
              </a:rPr>
              <a:t>23 </a:t>
            </a:r>
          </a:p>
          <a:p>
            <a:pPr marL="469900" marR="5080" lvl="1" indent="90170" algn="r">
              <a:spcBef>
                <a:spcPts val="100"/>
              </a:spcBef>
            </a:pPr>
            <a:r>
              <a:rPr lang="en-US" sz="2000" b="1" spc="150" dirty="0">
                <a:solidFill>
                  <a:srgbClr val="232C46"/>
                </a:solidFill>
                <a:latin typeface="Times New Roman"/>
                <a:cs typeface="Times New Roman"/>
              </a:rPr>
              <a:t>GRENACHE</a:t>
            </a:r>
            <a:endParaRPr sz="2000" dirty="0">
              <a:latin typeface="Times New Roman"/>
              <a:cs typeface="Times New Roman"/>
            </a:endParaRPr>
          </a:p>
          <a:p>
            <a:pPr marR="5080" algn="r">
              <a:lnSpc>
                <a:spcPct val="100000"/>
              </a:lnSpc>
            </a:pPr>
            <a:r>
              <a:rPr lang="en-US" sz="2000" b="1" spc="110" dirty="0">
                <a:solidFill>
                  <a:schemeClr val="accent2">
                    <a:lumMod val="75000"/>
                  </a:schemeClr>
                </a:solidFill>
                <a:latin typeface="Times New Roman"/>
                <a:cs typeface="Times New Roman"/>
              </a:rPr>
              <a:t>NAPA VALLEY</a:t>
            </a:r>
            <a:endParaRPr sz="2000" dirty="0">
              <a:solidFill>
                <a:schemeClr val="accent2">
                  <a:lumMod val="75000"/>
                </a:schemeClr>
              </a:solidFill>
              <a:latin typeface="Times New Roman"/>
              <a:cs typeface="Times New Roman"/>
            </a:endParaRPr>
          </a:p>
        </p:txBody>
      </p:sp>
      <p:sp>
        <p:nvSpPr>
          <p:cNvPr id="13" name="object 13"/>
          <p:cNvSpPr txBox="1"/>
          <p:nvPr/>
        </p:nvSpPr>
        <p:spPr>
          <a:xfrm>
            <a:off x="2537213" y="1192607"/>
            <a:ext cx="4901565" cy="5297028"/>
          </a:xfrm>
          <a:prstGeom prst="rect">
            <a:avLst/>
          </a:prstGeom>
        </p:spPr>
        <p:txBody>
          <a:bodyPr vert="horz" wrap="square" lIns="0" tIns="12700" rIns="0" bIns="0" rtlCol="0">
            <a:spAutoFit/>
          </a:bodyPr>
          <a:lstStyle/>
          <a:p>
            <a:pPr marL="12700" marR="5080">
              <a:lnSpc>
                <a:spcPct val="116700"/>
              </a:lnSpc>
              <a:spcBef>
                <a:spcPts val="100"/>
              </a:spcBef>
            </a:pPr>
            <a:r>
              <a:rPr lang="en-US" sz="1000" dirty="0">
                <a:solidFill>
                  <a:schemeClr val="tx2">
                    <a:lumMod val="50000"/>
                  </a:schemeClr>
                </a:solidFill>
                <a:latin typeface="Helvetica-Light"/>
                <a:ea typeface="Times New Roman" panose="02020603050405020304" pitchFamily="18" charset="0"/>
                <a:cs typeface="Times New Roman" panose="02020603050405020304" pitchFamily="18" charset="0"/>
              </a:rPr>
              <a:t>The 2023 Grenache greets the senses with a medley of </a:t>
            </a:r>
            <a:r>
              <a:rPr lang="en-US" sz="1000" dirty="0">
                <a:solidFill>
                  <a:srgbClr val="242424"/>
                </a:solidFill>
                <a:latin typeface="Helvetica-Light"/>
                <a:ea typeface="Times New Roman" panose="02020603050405020304" pitchFamily="18" charset="0"/>
                <a:cs typeface="Times New Roman" panose="02020603050405020304" pitchFamily="18" charset="0"/>
              </a:rPr>
              <a:t>r</a:t>
            </a:r>
            <a:r>
              <a:rPr lang="en-US" sz="1000" b="0" i="0" dirty="0">
                <a:solidFill>
                  <a:srgbClr val="242424"/>
                </a:solidFill>
                <a:effectLst/>
                <a:latin typeface="Helvetica-Light"/>
              </a:rPr>
              <a:t>aspberry jam, fresh cherries, orange marmalade, cherry blossom, and vanilla bean</a:t>
            </a:r>
            <a:r>
              <a:rPr lang="en-US" sz="1000" dirty="0">
                <a:solidFill>
                  <a:schemeClr val="tx2">
                    <a:lumMod val="50000"/>
                  </a:schemeClr>
                </a:solidFill>
                <a:latin typeface="Helvetica-Light"/>
                <a:ea typeface="Times New Roman" panose="02020603050405020304" pitchFamily="18" charset="0"/>
                <a:cs typeface="Times New Roman" panose="02020603050405020304" pitchFamily="18" charset="0"/>
              </a:rPr>
              <a:t>. Medium-bodied on the palate, the wine brings lively acidity and fresh red berry notes, harmonized by accents of red plum, orange peel, lemon verbena and lightly toasted oak. Best enjoyed slightly chilled, this wine delivers crisp minerality, delicate tannins, and a lingering, satisfying finish. </a:t>
            </a:r>
          </a:p>
          <a:p>
            <a:pPr marL="12700" marR="5080">
              <a:lnSpc>
                <a:spcPct val="116700"/>
              </a:lnSpc>
              <a:spcBef>
                <a:spcPts val="100"/>
              </a:spcBef>
            </a:pPr>
            <a:endParaRPr lang="en-US" sz="1000" b="1" spc="70" dirty="0">
              <a:solidFill>
                <a:schemeClr val="tx2">
                  <a:lumMod val="50000"/>
                </a:schemeClr>
              </a:solidFill>
              <a:latin typeface="Helvetica-Light"/>
              <a:cs typeface="Times New Roman" panose="02020603050405020304" pitchFamily="18" charset="0"/>
            </a:endParaRPr>
          </a:p>
          <a:p>
            <a:pPr marL="12700" marR="5080">
              <a:lnSpc>
                <a:spcPct val="116700"/>
              </a:lnSpc>
              <a:spcBef>
                <a:spcPts val="100"/>
              </a:spcBef>
            </a:pPr>
            <a:r>
              <a:rPr sz="1000" b="1" spc="70" dirty="0">
                <a:solidFill>
                  <a:srgbClr val="232C46"/>
                </a:solidFill>
                <a:latin typeface="Times New Roman"/>
                <a:cs typeface="Times New Roman"/>
              </a:rPr>
              <a:t>VINEYARDS</a:t>
            </a:r>
            <a:r>
              <a:rPr sz="1000" b="1" spc="-155" dirty="0">
                <a:solidFill>
                  <a:srgbClr val="232C46"/>
                </a:solidFill>
                <a:latin typeface="Times New Roman"/>
                <a:cs typeface="Times New Roman"/>
              </a:rPr>
              <a:t> </a:t>
            </a:r>
            <a:r>
              <a:rPr lang="en-US" sz="1000" b="1" spc="-155" dirty="0">
                <a:solidFill>
                  <a:srgbClr val="232C46"/>
                </a:solidFill>
                <a:latin typeface="Times New Roman"/>
                <a:cs typeface="Times New Roman"/>
              </a:rPr>
              <a:t> &amp;   </a:t>
            </a:r>
            <a:r>
              <a:rPr lang="en-US" sz="1000" b="1" spc="70" dirty="0">
                <a:solidFill>
                  <a:srgbClr val="232C46"/>
                </a:solidFill>
                <a:latin typeface="Times New Roman"/>
                <a:cs typeface="Times New Roman"/>
              </a:rPr>
              <a:t>VINTAGE</a:t>
            </a:r>
          </a:p>
          <a:p>
            <a:pPr marL="12700" marR="5080">
              <a:lnSpc>
                <a:spcPct val="116700"/>
              </a:lnSpc>
              <a:spcBef>
                <a:spcPts val="100"/>
              </a:spcBef>
            </a:pPr>
            <a:endParaRPr lang="en-US" sz="1000" b="1" spc="70" dirty="0">
              <a:solidFill>
                <a:srgbClr val="232C46"/>
              </a:solidFill>
              <a:highlight>
                <a:srgbClr val="FFFF00"/>
              </a:highlight>
              <a:latin typeface="Times New Roman"/>
              <a:cs typeface="Times New Roman"/>
            </a:endParaRPr>
          </a:p>
          <a:p>
            <a:pPr marL="12700" marR="5080">
              <a:lnSpc>
                <a:spcPct val="117000"/>
              </a:lnSpc>
              <a:spcBef>
                <a:spcPts val="100"/>
              </a:spcBef>
            </a:pPr>
            <a:r>
              <a:rPr lang="en-US" sz="1000" dirty="0">
                <a:solidFill>
                  <a:schemeClr val="tx2">
                    <a:lumMod val="50000"/>
                  </a:schemeClr>
                </a:solidFill>
                <a:latin typeface="Helvetica-Light"/>
                <a:cs typeface="Times New Roman" panose="02020603050405020304" pitchFamily="18" charset="0"/>
              </a:rPr>
              <a:t>Grapes for this Grenache are sourced exclusively from our </a:t>
            </a:r>
            <a:r>
              <a:rPr lang="en-US" sz="1000" dirty="0" err="1">
                <a:solidFill>
                  <a:schemeClr val="tx2">
                    <a:lumMod val="50000"/>
                  </a:schemeClr>
                </a:solidFill>
                <a:latin typeface="Helvetica-Light"/>
                <a:cs typeface="Times New Roman" panose="02020603050405020304" pitchFamily="18" charset="0"/>
              </a:rPr>
              <a:t>Suscol</a:t>
            </a:r>
            <a:r>
              <a:rPr lang="en-US" sz="1000" dirty="0">
                <a:solidFill>
                  <a:schemeClr val="tx2">
                    <a:lumMod val="50000"/>
                  </a:schemeClr>
                </a:solidFill>
                <a:latin typeface="Helvetica-Light"/>
                <a:cs typeface="Times New Roman" panose="02020603050405020304" pitchFamily="18" charset="0"/>
              </a:rPr>
              <a:t> Springs Ranch in the cooler southeastern hills of Napa Valley. The rocky soils here challenge the grapevines, forcing them to extend roots deep into the soil. The hardship yields smaller, more concentrated berries with supple tannins. With its gently sloping hillsides, ample sunshine, and refreshing breezes, this vineyard provides an ideal setting for Grenache, nurturing optimal ripening and flavor complexity. </a:t>
            </a:r>
          </a:p>
          <a:p>
            <a:pPr marL="12700" marR="5080">
              <a:lnSpc>
                <a:spcPct val="117000"/>
              </a:lnSpc>
              <a:spcBef>
                <a:spcPts val="100"/>
              </a:spcBef>
            </a:pPr>
            <a:endParaRPr lang="en-US" sz="1000" dirty="0">
              <a:solidFill>
                <a:schemeClr val="tx2">
                  <a:lumMod val="50000"/>
                </a:schemeClr>
              </a:solidFill>
              <a:highlight>
                <a:srgbClr val="FFFF00"/>
              </a:highlight>
              <a:latin typeface="Helvetica-Light"/>
              <a:cs typeface="Times New Roman" panose="02020603050405020304" pitchFamily="18" charset="0"/>
            </a:endParaRPr>
          </a:p>
          <a:p>
            <a:pPr>
              <a:lnSpc>
                <a:spcPct val="117000"/>
              </a:lnSpc>
              <a:spcBef>
                <a:spcPts val="20"/>
              </a:spcBef>
            </a:pPr>
            <a:r>
              <a:rPr lang="en-US" sz="1000" dirty="0">
                <a:solidFill>
                  <a:schemeClr val="tx2">
                    <a:lumMod val="50000"/>
                  </a:schemeClr>
                </a:solidFill>
                <a:effectLst/>
                <a:latin typeface="Helvetica-Light"/>
                <a:ea typeface="Times New Roman" panose="02020603050405020304" pitchFamily="18" charset="0"/>
                <a:cs typeface="Times New Roman" panose="02020603050405020304" pitchFamily="18" charset="0"/>
              </a:rPr>
              <a:t>Ample rainfall in winter and spring of 2023 replenished vineyard soils and allowed healthy, balanced vine development throughout an extended growing season. Moderate summer temperatures provided clusters with ideal conditions to ripen slowly and consistently, developing an intensity of flavor and fresh acidity. Temperatures in Napa Valley remained relatively cool throughout the harvest season, so our Grenache benefitted from extended time on the vine, resulting in fresh yet complex flavors. </a:t>
            </a:r>
          </a:p>
          <a:p>
            <a:pPr marL="12700" marR="5080">
              <a:lnSpc>
                <a:spcPct val="117000"/>
              </a:lnSpc>
              <a:spcBef>
                <a:spcPts val="100"/>
              </a:spcBef>
            </a:pPr>
            <a:endParaRPr sz="1300" dirty="0">
              <a:latin typeface="Helvetica-Light"/>
              <a:cs typeface="Helvetica-Light"/>
            </a:endParaRPr>
          </a:p>
          <a:p>
            <a:pPr marL="12700">
              <a:lnSpc>
                <a:spcPct val="100000"/>
              </a:lnSpc>
            </a:pPr>
            <a:r>
              <a:rPr sz="1000" b="1" spc="90" dirty="0">
                <a:solidFill>
                  <a:srgbClr val="232C46"/>
                </a:solidFill>
                <a:latin typeface="Times New Roman"/>
                <a:cs typeface="Times New Roman"/>
              </a:rPr>
              <a:t>WINEMAKING</a:t>
            </a:r>
            <a:endParaRPr lang="en-US" sz="1000" b="1" spc="90" dirty="0">
              <a:solidFill>
                <a:srgbClr val="232C46"/>
              </a:solidFill>
              <a:latin typeface="Times New Roman"/>
              <a:cs typeface="Times New Roman"/>
            </a:endParaRPr>
          </a:p>
          <a:p>
            <a:pPr marL="12700">
              <a:lnSpc>
                <a:spcPct val="100000"/>
              </a:lnSpc>
            </a:pPr>
            <a:r>
              <a:rPr sz="1000" b="1" spc="-150" dirty="0">
                <a:solidFill>
                  <a:srgbClr val="232C46"/>
                </a:solidFill>
                <a:latin typeface="Times New Roman"/>
                <a:cs typeface="Times New Roman"/>
              </a:rPr>
              <a:t> </a:t>
            </a:r>
            <a:endParaRPr lang="en-US" sz="1000" dirty="0">
              <a:solidFill>
                <a:schemeClr val="tx2">
                  <a:lumMod val="50000"/>
                </a:schemeClr>
              </a:solidFill>
              <a:latin typeface="Helvetica-Light"/>
              <a:cs typeface="Times New Roman"/>
            </a:endParaRPr>
          </a:p>
          <a:p>
            <a:pPr>
              <a:lnSpc>
                <a:spcPct val="117000"/>
              </a:lnSpc>
              <a:spcBef>
                <a:spcPts val="20"/>
              </a:spcBef>
            </a:pPr>
            <a:r>
              <a:rPr lang="en-US" sz="1000" dirty="0">
                <a:solidFill>
                  <a:schemeClr val="tx2">
                    <a:lumMod val="50000"/>
                  </a:schemeClr>
                </a:solidFill>
                <a:latin typeface="Helvetica-Light"/>
                <a:cs typeface="Times New Roman"/>
              </a:rPr>
              <a:t>Hand-harvested in the early morning, Grenache clusters were gently destemmed and sorted to preserve whole berries and fresh character. After a two-day cold soak, fermentation took place in stainless steel with careful tannin management to retain Grenache’s delicate profile. Over 12 months, the wine aged in French oak barrels (35% new).</a:t>
            </a:r>
          </a:p>
        </p:txBody>
      </p:sp>
      <p:pic>
        <p:nvPicPr>
          <p:cNvPr id="15" name="object 15"/>
          <p:cNvPicPr/>
          <p:nvPr/>
        </p:nvPicPr>
        <p:blipFill>
          <a:blip r:embed="rId5" cstate="print"/>
          <a:stretch>
            <a:fillRect/>
          </a:stretch>
        </p:blipFill>
        <p:spPr>
          <a:xfrm>
            <a:off x="5371659" y="9433421"/>
            <a:ext cx="1777568" cy="91579"/>
          </a:xfrm>
          <a:prstGeom prst="rect">
            <a:avLst/>
          </a:prstGeom>
        </p:spPr>
      </p:pic>
      <p:sp>
        <p:nvSpPr>
          <p:cNvPr id="18" name="object 13">
            <a:extLst>
              <a:ext uri="{FF2B5EF4-FFF2-40B4-BE49-F238E27FC236}">
                <a16:creationId xmlns:a16="http://schemas.microsoft.com/office/drawing/2014/main" id="{C3A9CA2F-05AD-124C-80EB-1B2DCD326F95}"/>
              </a:ext>
            </a:extLst>
          </p:cNvPr>
          <p:cNvSpPr txBox="1"/>
          <p:nvPr/>
        </p:nvSpPr>
        <p:spPr>
          <a:xfrm>
            <a:off x="2494564" y="7010400"/>
            <a:ext cx="2628125" cy="2537682"/>
          </a:xfrm>
          <a:prstGeom prst="rect">
            <a:avLst/>
          </a:prstGeom>
        </p:spPr>
        <p:txBody>
          <a:bodyPr vert="horz" wrap="square" lIns="0" tIns="12700" rIns="0" bIns="0" rtlCol="0" anchor="ctr" anchorCtr="0">
            <a:spAutoFit/>
          </a:bodyPr>
          <a:lstStyle/>
          <a:p>
            <a:pPr marL="12700">
              <a:lnSpc>
                <a:spcPct val="100000"/>
              </a:lnSpc>
            </a:pPr>
            <a:r>
              <a:rPr lang="en-US" sz="1000" b="1" spc="70" dirty="0">
                <a:solidFill>
                  <a:srgbClr val="232C46"/>
                </a:solidFill>
                <a:latin typeface="Times New Roman"/>
                <a:cs typeface="Times New Roman"/>
              </a:rPr>
              <a:t>GRAPE VARIETY</a:t>
            </a:r>
            <a:endParaRPr lang="en-US" sz="1000" dirty="0">
              <a:latin typeface="Times New Roman"/>
              <a:cs typeface="Times New Roman"/>
            </a:endParaRPr>
          </a:p>
          <a:p>
            <a:pPr>
              <a:lnSpc>
                <a:spcPct val="100000"/>
              </a:lnSpc>
              <a:spcBef>
                <a:spcPts val="20"/>
              </a:spcBef>
            </a:pPr>
            <a:endParaRPr sz="1000" dirty="0">
              <a:latin typeface="Times New Roman"/>
              <a:cs typeface="Times New Roman"/>
            </a:endParaRPr>
          </a:p>
          <a:p>
            <a:pPr marR="5080"/>
            <a:r>
              <a:rPr lang="en-US" sz="1000" spc="40" dirty="0">
                <a:solidFill>
                  <a:srgbClr val="232C46"/>
                </a:solidFill>
                <a:latin typeface="Helvetica-Light"/>
              </a:rPr>
              <a:t>100% Grenache</a:t>
            </a:r>
          </a:p>
          <a:p>
            <a:pPr marL="12700" marR="5080">
              <a:lnSpc>
                <a:spcPct val="116700"/>
              </a:lnSpc>
            </a:pPr>
            <a:endParaRPr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VINEYARDS</a:t>
            </a:r>
          </a:p>
          <a:p>
            <a:pPr marL="12700">
              <a:lnSpc>
                <a:spcPct val="100000"/>
              </a:lnSpc>
            </a:pPr>
            <a:endParaRPr lang="en-US" sz="1000" dirty="0">
              <a:solidFill>
                <a:schemeClr val="tx2">
                  <a:lumMod val="50000"/>
                </a:schemeClr>
              </a:solidFill>
              <a:latin typeface="Times New Roman"/>
              <a:cs typeface="Times New Roman"/>
            </a:endParaRPr>
          </a:p>
          <a:p>
            <a:pPr>
              <a:lnSpc>
                <a:spcPct val="100000"/>
              </a:lnSpc>
              <a:spcBef>
                <a:spcPts val="20"/>
              </a:spcBef>
            </a:pPr>
            <a:r>
              <a:rPr lang="en-US" sz="1000" spc="40" dirty="0">
                <a:solidFill>
                  <a:srgbClr val="232C46"/>
                </a:solidFill>
                <a:latin typeface="Helvetica-Light"/>
              </a:rPr>
              <a:t>100% Napa Valley</a:t>
            </a:r>
          </a:p>
          <a:p>
            <a:pPr marL="12700">
              <a:lnSpc>
                <a:spcPct val="100000"/>
              </a:lnSpc>
            </a:pPr>
            <a:endParaRPr lang="en-US" sz="1000" b="1" spc="70" dirty="0">
              <a:solidFill>
                <a:srgbClr val="232C46"/>
              </a:solidFill>
              <a:latin typeface="Times New Roman"/>
              <a:cs typeface="Times New Roman"/>
            </a:endParaRPr>
          </a:p>
          <a:p>
            <a:pPr marL="12700">
              <a:lnSpc>
                <a:spcPct val="100000"/>
              </a:lnSpc>
            </a:pPr>
            <a:r>
              <a:rPr lang="en-US" sz="1000" b="1" spc="70" dirty="0">
                <a:solidFill>
                  <a:srgbClr val="232C46"/>
                </a:solidFill>
                <a:latin typeface="Times New Roman"/>
                <a:cs typeface="Times New Roman"/>
              </a:rPr>
              <a:t>HARVEST DATES</a:t>
            </a:r>
            <a:endParaRPr lang="en-US" sz="1000" dirty="0">
              <a:latin typeface="Times New Roman"/>
              <a:cs typeface="Times New Roman"/>
            </a:endParaRPr>
          </a:p>
          <a:p>
            <a:pPr>
              <a:lnSpc>
                <a:spcPct val="100000"/>
              </a:lnSpc>
              <a:spcBef>
                <a:spcPts val="20"/>
              </a:spcBef>
            </a:pPr>
            <a:endParaRPr lang="en-US" sz="1000" dirty="0">
              <a:latin typeface="Times New Roman"/>
              <a:cs typeface="Times New Roman"/>
            </a:endParaRPr>
          </a:p>
          <a:p>
            <a:pPr>
              <a:lnSpc>
                <a:spcPct val="100000"/>
              </a:lnSpc>
            </a:pPr>
            <a:r>
              <a:rPr lang="en-US" sz="1000" spc="40" dirty="0">
                <a:solidFill>
                  <a:srgbClr val="232C46"/>
                </a:solidFill>
                <a:latin typeface="Helvetica-Light"/>
              </a:rPr>
              <a:t>October 14, 2023</a:t>
            </a:r>
          </a:p>
          <a:p>
            <a:pPr>
              <a:lnSpc>
                <a:spcPct val="100000"/>
              </a:lnSpc>
            </a:pPr>
            <a:endParaRPr lang="en-US" sz="1000" dirty="0">
              <a:latin typeface="Helvetica-Light"/>
              <a:cs typeface="Helvetica-Light"/>
            </a:endParaRPr>
          </a:p>
          <a:p>
            <a:pPr marL="12700">
              <a:lnSpc>
                <a:spcPct val="100000"/>
              </a:lnSpc>
            </a:pPr>
            <a:r>
              <a:rPr lang="en-US" sz="1000" b="1" spc="90" dirty="0">
                <a:solidFill>
                  <a:srgbClr val="232C46"/>
                </a:solidFill>
                <a:latin typeface="Times New Roman"/>
                <a:cs typeface="Times New Roman"/>
              </a:rPr>
              <a:t>WINEMAKER</a:t>
            </a:r>
            <a:endParaRPr lang="en-US" sz="1000" dirty="0">
              <a:latin typeface="Times New Roman"/>
              <a:cs typeface="Times New Roman"/>
            </a:endParaRPr>
          </a:p>
          <a:p>
            <a:pPr>
              <a:lnSpc>
                <a:spcPct val="100000"/>
              </a:lnSpc>
              <a:spcBef>
                <a:spcPts val="20"/>
              </a:spcBef>
            </a:pPr>
            <a:endParaRPr lang="en-US" sz="1000" dirty="0">
              <a:latin typeface="Times New Roman"/>
              <a:cs typeface="Times New Roman"/>
            </a:endParaRPr>
          </a:p>
          <a:p>
            <a:pPr marL="12700" marR="5080">
              <a:lnSpc>
                <a:spcPct val="116700"/>
              </a:lnSpc>
            </a:pPr>
            <a:r>
              <a:rPr lang="en-US" sz="1000" spc="40" dirty="0">
                <a:solidFill>
                  <a:srgbClr val="232C46"/>
                </a:solidFill>
                <a:latin typeface="Helvetica-Light"/>
                <a:cs typeface="Helvetica-Light"/>
              </a:rPr>
              <a:t>Niki Williams</a:t>
            </a:r>
            <a:endParaRPr lang="en-US" sz="1000" dirty="0">
              <a:latin typeface="Helvetica-Light"/>
              <a:cs typeface="Helvetica-Light"/>
            </a:endParaRPr>
          </a:p>
          <a:p>
            <a:pPr marL="12700" marR="5080">
              <a:lnSpc>
                <a:spcPct val="116700"/>
              </a:lnSpc>
            </a:pPr>
            <a:endParaRPr sz="1000" dirty="0">
              <a:latin typeface="Helvetica-Light"/>
              <a:cs typeface="Helvetica-Light"/>
            </a:endParaRPr>
          </a:p>
        </p:txBody>
      </p:sp>
      <p:pic>
        <p:nvPicPr>
          <p:cNvPr id="5" name="Picture 4" descr="A picture containing text, beverage, alcohol&#10;&#10;Description automatically generated">
            <a:extLst>
              <a:ext uri="{FF2B5EF4-FFF2-40B4-BE49-F238E27FC236}">
                <a16:creationId xmlns:a16="http://schemas.microsoft.com/office/drawing/2014/main" id="{0090782C-D1E7-D46B-7538-F77711D5A43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32142" t="10075" r="31795" b="9404"/>
          <a:stretch/>
        </p:blipFill>
        <p:spPr>
          <a:xfrm>
            <a:off x="221124" y="2286001"/>
            <a:ext cx="2316089" cy="7772400"/>
          </a:xfrm>
          <a:prstGeom prst="rect">
            <a:avLst/>
          </a:prstGeom>
        </p:spPr>
      </p:pic>
    </p:spTree>
    <p:extLst>
      <p:ext uri="{BB962C8B-B14F-4D97-AF65-F5344CB8AC3E}">
        <p14:creationId xmlns:p14="http://schemas.microsoft.com/office/powerpoint/2010/main" val="3792437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5349ACC6A9FC4B949BF195700B3AFA" ma:contentTypeVersion="13" ma:contentTypeDescription="Create a new document." ma:contentTypeScope="" ma:versionID="bd483645ea6fd5de0c0e213548d3e6ed">
  <xsd:schema xmlns:xsd="http://www.w3.org/2001/XMLSchema" xmlns:xs="http://www.w3.org/2001/XMLSchema" xmlns:p="http://schemas.microsoft.com/office/2006/metadata/properties" xmlns:ns2="e0605c56-3438-43cc-aaeb-af8c87af842a" xmlns:ns3="49313576-dfd5-43d3-bbb1-466d161d0ed9" targetNamespace="http://schemas.microsoft.com/office/2006/metadata/properties" ma:root="true" ma:fieldsID="6461e0eca8fd9c628706af0ae38328dc" ns2:_="" ns3:_="">
    <xsd:import namespace="e0605c56-3438-43cc-aaeb-af8c87af842a"/>
    <xsd:import namespace="49313576-dfd5-43d3-bbb1-466d161d0ed9"/>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605c56-3438-43cc-aaeb-af8c87af84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e91ef1e-6d29-4ac3-ab24-fa57bd067b6b" ma:termSetId="09814cd3-568e-fe90-9814-8d621ff8fb84" ma:anchorId="fba54fb3-c3e1-fe81-a776-ca4b69148c4d" ma:open="true" ma:isKeyword="false">
      <xsd:complexType>
        <xsd:sequence>
          <xsd:element ref="pc:Terms" minOccurs="0" maxOccurs="1"/>
        </xsd:sequence>
      </xsd:complex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313576-dfd5-43d3-bbb1-466d161d0ed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0605c56-3438-43cc-aaeb-af8c87af842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674887-A53E-4699-971D-F39DBA9FF1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605c56-3438-43cc-aaeb-af8c87af842a"/>
    <ds:schemaRef ds:uri="49313576-dfd5-43d3-bbb1-466d161d0e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66EF8A-CA01-448E-A7E9-C298C1D78D68}">
  <ds:schemaRefs>
    <ds:schemaRef ds:uri="http://schemas.microsoft.com/office/2006/documentManagement/types"/>
    <ds:schemaRef ds:uri="http://purl.org/dc/terms/"/>
    <ds:schemaRef ds:uri="e0605c56-3438-43cc-aaeb-af8c87af842a"/>
    <ds:schemaRef ds:uri="http://purl.org/dc/dcmitype/"/>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49313576-dfd5-43d3-bbb1-466d161d0ed9"/>
    <ds:schemaRef ds:uri="http://purl.org/dc/elements/1.1/"/>
  </ds:schemaRefs>
</ds:datastoreItem>
</file>

<file path=customXml/itemProps3.xml><?xml version="1.0" encoding="utf-8"?>
<ds:datastoreItem xmlns:ds="http://schemas.openxmlformats.org/officeDocument/2006/customXml" ds:itemID="{74E09B03-BBAF-42DF-9FA7-CF72E6505C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48106</TotalTime>
  <Words>360</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Helvetica-Light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Drezner</dc:creator>
  <cp:lastModifiedBy>Vanessa Torre</cp:lastModifiedBy>
  <cp:revision>75</cp:revision>
  <dcterms:created xsi:type="dcterms:W3CDTF">2021-03-24T19:07:21Z</dcterms:created>
  <dcterms:modified xsi:type="dcterms:W3CDTF">2025-04-15T22:28:58Z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2021-03-23T00:00:00Z</vt:filetime>
  </property>
  <property fmtid="{D5CDD505-2E9C-101B-9397-08002B2CF9AE}" pid="3" name="Creator">
    <vt:lpwstr>Adobe InDesign 14.0 (Macintosh)</vt:lpwstr>
  </property>
  <property fmtid="{D5CDD505-2E9C-101B-9397-08002B2CF9AE}" pid="4" name="LastSaved">
    <vt:filetime>2021-03-24T00:00:00Z</vt:filetime>
  </property>
  <property fmtid="{D5CDD505-2E9C-101B-9397-08002B2CF9AE}" pid="5" name="ContentTypeId">
    <vt:lpwstr>0x010100655349ACC6A9FC4B949BF195700B3AFA</vt:lpwstr>
  </property>
  <property fmtid="{D5CDD505-2E9C-101B-9397-08002B2CF9AE}" pid="6" name="MediaServiceImageTags">
    <vt:lpwstr/>
  </property>
</Properties>
</file>